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97" r:id="rId2"/>
  </p:sldMasterIdLst>
  <p:notesMasterIdLst>
    <p:notesMasterId r:id="rId83"/>
  </p:notesMasterIdLst>
  <p:handoutMasterIdLst>
    <p:handoutMasterId r:id="rId84"/>
  </p:handoutMasterIdLst>
  <p:sldIdLst>
    <p:sldId id="256" r:id="rId3"/>
    <p:sldId id="364" r:id="rId4"/>
    <p:sldId id="320" r:id="rId5"/>
    <p:sldId id="365" r:id="rId6"/>
    <p:sldId id="377" r:id="rId7"/>
    <p:sldId id="362" r:id="rId8"/>
    <p:sldId id="410" r:id="rId9"/>
    <p:sldId id="296" r:id="rId10"/>
    <p:sldId id="411" r:id="rId11"/>
    <p:sldId id="412" r:id="rId12"/>
    <p:sldId id="348" r:id="rId13"/>
    <p:sldId id="349" r:id="rId14"/>
    <p:sldId id="388" r:id="rId15"/>
    <p:sldId id="433" r:id="rId16"/>
    <p:sldId id="319" r:id="rId17"/>
    <p:sldId id="323" r:id="rId18"/>
    <p:sldId id="366" r:id="rId19"/>
    <p:sldId id="372" r:id="rId20"/>
    <p:sldId id="288" r:id="rId21"/>
    <p:sldId id="324" r:id="rId22"/>
    <p:sldId id="326" r:id="rId23"/>
    <p:sldId id="327" r:id="rId24"/>
    <p:sldId id="373" r:id="rId25"/>
    <p:sldId id="367" r:id="rId26"/>
    <p:sldId id="330" r:id="rId27"/>
    <p:sldId id="331" r:id="rId28"/>
    <p:sldId id="332" r:id="rId29"/>
    <p:sldId id="427" r:id="rId30"/>
    <p:sldId id="333" r:id="rId31"/>
    <p:sldId id="334" r:id="rId32"/>
    <p:sldId id="310" r:id="rId33"/>
    <p:sldId id="347" r:id="rId34"/>
    <p:sldId id="311" r:id="rId35"/>
    <p:sldId id="340" r:id="rId36"/>
    <p:sldId id="341" r:id="rId37"/>
    <p:sldId id="359" r:id="rId38"/>
    <p:sldId id="360" r:id="rId39"/>
    <p:sldId id="343" r:id="rId40"/>
    <p:sldId id="258" r:id="rId41"/>
    <p:sldId id="266" r:id="rId42"/>
    <p:sldId id="374" r:id="rId43"/>
    <p:sldId id="267" r:id="rId44"/>
    <p:sldId id="268" r:id="rId45"/>
    <p:sldId id="269" r:id="rId46"/>
    <p:sldId id="375" r:id="rId47"/>
    <p:sldId id="376" r:id="rId48"/>
    <p:sldId id="315" r:id="rId49"/>
    <p:sldId id="308" r:id="rId50"/>
    <p:sldId id="420" r:id="rId51"/>
    <p:sldId id="439" r:id="rId52"/>
    <p:sldId id="312" r:id="rId53"/>
    <p:sldId id="421" r:id="rId54"/>
    <p:sldId id="369" r:id="rId55"/>
    <p:sldId id="406" r:id="rId56"/>
    <p:sldId id="429" r:id="rId57"/>
    <p:sldId id="418" r:id="rId58"/>
    <p:sldId id="440" r:id="rId59"/>
    <p:sldId id="441" r:id="rId60"/>
    <p:sldId id="430" r:id="rId61"/>
    <p:sldId id="442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01" r:id="rId71"/>
    <p:sldId id="424" r:id="rId72"/>
    <p:sldId id="431" r:id="rId73"/>
    <p:sldId id="436" r:id="rId74"/>
    <p:sldId id="304" r:id="rId75"/>
    <p:sldId id="438" r:id="rId76"/>
    <p:sldId id="391" r:id="rId77"/>
    <p:sldId id="437" r:id="rId78"/>
    <p:sldId id="408" r:id="rId79"/>
    <p:sldId id="425" r:id="rId80"/>
    <p:sldId id="426" r:id="rId81"/>
    <p:sldId id="307" r:id="rId82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 autoAdjust="0"/>
    <p:restoredTop sz="94645"/>
  </p:normalViewPr>
  <p:slideViewPr>
    <p:cSldViewPr>
      <p:cViewPr varScale="1">
        <p:scale>
          <a:sx n="113" d="100"/>
          <a:sy n="113" d="100"/>
        </p:scale>
        <p:origin x="5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2176E-337D-F843-82EF-CA96D3DE514F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E74EF-FE00-F54C-9F90-CBE87C9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856C7-5FC3-1241-BBC5-F419BA637EFF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3744F-42ED-4249-A100-D070C450E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047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happens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I </a:t>
            </a:r>
            <a:r>
              <a:rPr lang="sv-SE" dirty="0" err="1"/>
              <a:t>only</a:t>
            </a:r>
            <a:r>
              <a:rPr lang="sv-SE" dirty="0"/>
              <a:t> KEEP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Shape 1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8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66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Drag picture to placeholder or click icon to add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64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1700808"/>
            <a:ext cx="8062664" cy="4608512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683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771728"/>
          </a:xfrm>
        </p:spPr>
        <p:txBody>
          <a:bodyPr vert="eaVert"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771728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9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990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613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161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12768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628800"/>
            <a:ext cx="3810000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28800"/>
            <a:ext cx="4028256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55226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984776" cy="11430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175447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3783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02642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278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87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252520" cy="6957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545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85082"/>
            <a:ext cx="1653880" cy="1055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1082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700808"/>
            <a:ext cx="3008313" cy="468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50253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Drag picture to placeholder or click icon to add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28461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1700808"/>
            <a:ext cx="8062664" cy="4608512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5753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771728"/>
          </a:xfrm>
        </p:spPr>
        <p:txBody>
          <a:bodyPr vert="eaVert"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771728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7285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31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12768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628800"/>
            <a:ext cx="3810000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28800"/>
            <a:ext cx="4028256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4965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984776" cy="11430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175447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492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2508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962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252520" cy="6957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77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85082"/>
            <a:ext cx="1653880" cy="1055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1082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700808"/>
            <a:ext cx="3008313" cy="468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790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EB7B3F8A-D7EA-1C48-9931-58FA7279E414}" type="datetime1">
              <a:rPr lang="it-IT" smtClean="0"/>
              <a:t>09/09/21</a:t>
            </a:fld>
            <a:endParaRPr lang="sv-S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6053086-40E5-4673-9B4A-FC81B10CE5DE}" type="slidenum">
              <a:rPr lang="sv-SE" smtClean="0"/>
              <a:t>‹#›</a:t>
            </a:fld>
            <a:endParaRPr lang="sv-SE"/>
          </a:p>
        </p:txBody>
      </p:sp>
      <p:pic>
        <p:nvPicPr>
          <p:cNvPr id="1031" name="Picture 7" descr="powertojob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895600" y="1600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sv-SE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08608" y="160880"/>
            <a:ext cx="832116" cy="2949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99792" y="2996952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5617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35896" y="4293096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5" name="Picture 4" descr="logo_text.eps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9" y="176344"/>
            <a:ext cx="792088" cy="258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EB7B3F8A-D7EA-1C48-9931-58FA7279E414}" type="datetime1">
              <a:rPr lang="it-IT" smtClean="0">
                <a:solidFill>
                  <a:srgbClr val="000000"/>
                </a:solidFill>
                <a:latin typeface="Arial"/>
                <a:ea typeface="ＭＳ Ｐゴシック"/>
              </a:rPr>
              <a:pPr/>
              <a:t>09/09/21</a:t>
            </a:fld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/>
              <a:t>‹#›</a:t>
            </a:fld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1031" name="Picture 7" descr="powertojob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895600" y="1600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sv-SE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08608" y="160880"/>
            <a:ext cx="832116" cy="2949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99792" y="2996952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5617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35896" y="4293096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5" name="Picture 4" descr="logo_text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9" y="176344"/>
            <a:ext cx="792088" cy="2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tteo.magnani@it.uu.se" TargetMode="External"/><Relationship Id="rId2" Type="http://schemas.openxmlformats.org/officeDocument/2006/relationships/hyperlink" Target="http://infolab.it.uu.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mailto:lucr@itu.dk" TargetMode="External"/><Relationship Id="rId4" Type="http://schemas.openxmlformats.org/officeDocument/2006/relationships/hyperlink" Target="http://nerds.itu.d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41109-018-0082-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/>
          <a:lstStyle/>
          <a:p>
            <a:r>
              <a:rPr lang="en-US" dirty="0"/>
              <a:t>multiplex social network analysis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40568" y="3528591"/>
            <a:ext cx="6400800" cy="1752600"/>
          </a:xfrm>
        </p:spPr>
        <p:txBody>
          <a:bodyPr/>
          <a:lstStyle/>
          <a:p>
            <a:r>
              <a:rPr lang="en-US" sz="2400" dirty="0"/>
              <a:t>Matteo Magnani</a:t>
            </a:r>
          </a:p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InfoLab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Dept. of Information Technology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Uppsala University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http://infolab.it.uu.se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@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uuinfolab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matteo.magnani@it.uu.se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@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matmagnani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932040" y="3551039"/>
            <a:ext cx="367240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Luca Rossi</a:t>
            </a:r>
          </a:p>
          <a:p>
            <a:r>
              <a:rPr lang="en-US" sz="1800" dirty="0"/>
              <a:t>Networks, Data &amp; Society</a:t>
            </a:r>
          </a:p>
          <a:p>
            <a:r>
              <a:rPr lang="en-US" sz="1800" dirty="0"/>
              <a:t>IT University of Copenhagen</a:t>
            </a:r>
          </a:p>
          <a:p>
            <a:r>
              <a:rPr lang="en-US" sz="1800" dirty="0">
                <a:hlinkClick r:id="rId4"/>
              </a:rPr>
              <a:t>http://nerds.itu.dk</a:t>
            </a:r>
            <a:r>
              <a:rPr lang="en-US" sz="1800" dirty="0"/>
              <a:t> @</a:t>
            </a:r>
            <a:r>
              <a:rPr lang="en-US" sz="1800" dirty="0" err="1"/>
              <a:t>nerdsitu</a:t>
            </a:r>
            <a:endParaRPr lang="en-US" sz="1800" dirty="0"/>
          </a:p>
          <a:p>
            <a:r>
              <a:rPr lang="en-US" sz="1800" dirty="0">
                <a:hlinkClick r:id="rId5"/>
              </a:rPr>
              <a:t>lucr@itu.dk</a:t>
            </a:r>
            <a:r>
              <a:rPr lang="en-US" sz="1800" dirty="0"/>
              <a:t> @LR</a:t>
            </a:r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1187623" y="6087470"/>
            <a:ext cx="777686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This work was</a:t>
            </a:r>
            <a:r>
              <a:rPr lang="en-US" sz="1400" dirty="0"/>
              <a:t> </a:t>
            </a:r>
            <a:r>
              <a:rPr lang="en-US" sz="1400" baseline="30000" dirty="0"/>
              <a:t>partially supported by the European Community through the project “Values and ethics in Innovation for Responsible Technology in Europe” (</a:t>
            </a:r>
            <a:r>
              <a:rPr lang="en-US" sz="1400" baseline="30000" dirty="0" err="1"/>
              <a:t>Virt</a:t>
            </a:r>
            <a:r>
              <a:rPr lang="en-US" sz="1400" baseline="30000" dirty="0"/>
              <a:t>-EU) funded under Horizon 2020 ICT-35-RIA call Enabling Responsible ICT-related Research and Innovation.</a:t>
            </a:r>
            <a:endParaRPr lang="en-US" sz="1400" dirty="0"/>
          </a:p>
        </p:txBody>
      </p:sp>
      <p:pic>
        <p:nvPicPr>
          <p:cNvPr id="6" name="Picture 5" descr="flag_yellow_hig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93296"/>
            <a:ext cx="1003465" cy="4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network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552" y="1556916"/>
            <a:ext cx="8062912" cy="482441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Networks can be created in the following ways: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From an empty network: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ml_empty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()</a:t>
            </a:r>
          </a:p>
          <a:p>
            <a:pPr marL="857250" lvl="1" indent="-457200">
              <a:buFont typeface="Arial"/>
              <a:buChar char="–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Manually adding layers, vertices, edges, attributes.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857250" lvl="1" indent="-457200">
              <a:buFont typeface="Arial"/>
              <a:buChar char="–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Adding </a:t>
            </a:r>
            <a:r>
              <a:rPr lang="en-US" sz="2400" i="1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igraph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graphs as layers.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Reading it from a file: </a:t>
            </a:r>
            <a:r>
              <a:rPr lang="en-US" sz="2400" dirty="0" err="1">
                <a:solidFill>
                  <a:srgbClr val="0070C0"/>
                </a:solidFill>
                <a:ea typeface="+mn-lt"/>
                <a:cs typeface="+mn-lt"/>
              </a:rPr>
              <a:t>read_ml</a:t>
            </a:r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()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Growing a synthetic network: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grow_ml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()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Loading a predefined network: 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ml_</a:t>
            </a:r>
            <a:r>
              <a:rPr lang="en-US" sz="2400" i="1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name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()</a:t>
            </a:r>
          </a:p>
          <a:p>
            <a:pPr marL="857250" lvl="1" indent="-457200">
              <a:buFont typeface="Arial,Sans-Serif"/>
              <a:buChar char="–"/>
            </a:pP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aucs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florentine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sampson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bankwiring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tailorshop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800" dirty="0">
              <a:ea typeface="ＭＳ Ｐゴシック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988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format (basic)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788024" y="2132856"/>
            <a:ext cx="2664296" cy="10081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Matteo, Luca, work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Matteo, </a:t>
            </a:r>
            <a:r>
              <a:rPr lang="en-US" dirty="0" err="1">
                <a:latin typeface="Berling" pitchFamily="18" charset="0"/>
                <a:ea typeface="ＭＳ Ｐゴシック" charset="-128"/>
              </a:rPr>
              <a:t>Davide</a:t>
            </a:r>
            <a:r>
              <a:rPr lang="en-US" dirty="0">
                <a:latin typeface="Berling" pitchFamily="18" charset="0"/>
                <a:ea typeface="ＭＳ Ｐゴシック" charset="-128"/>
              </a:rPr>
              <a:t>, work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Luca, Matteo, friendship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Ovale 40"/>
          <p:cNvSpPr/>
          <p:nvPr/>
        </p:nvSpPr>
        <p:spPr>
          <a:xfrm>
            <a:off x="5931024" y="620888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ttore 1 42"/>
          <p:cNvCxnSpPr>
            <a:stCxn id="26" idx="5"/>
            <a:endCxn id="16" idx="1"/>
          </p:cNvCxnSpPr>
          <p:nvPr/>
        </p:nvCxnSpPr>
        <p:spPr>
          <a:xfrm>
            <a:off x="5821346" y="5870604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Straight Connector 18"/>
          <p:cNvCxnSpPr>
            <a:stCxn id="16" idx="0"/>
            <a:endCxn id="22" idx="4"/>
          </p:cNvCxnSpPr>
          <p:nvPr/>
        </p:nvCxnSpPr>
        <p:spPr>
          <a:xfrm flipV="1">
            <a:off x="6045324" y="4720208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Connettore 1 32"/>
          <p:cNvCxnSpPr>
            <a:stCxn id="21" idx="1"/>
            <a:endCxn id="22" idx="1"/>
          </p:cNvCxnSpPr>
          <p:nvPr/>
        </p:nvCxnSpPr>
        <p:spPr>
          <a:xfrm>
            <a:off x="5659702" y="3991686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" name="Ovale 22"/>
          <p:cNvSpPr/>
          <p:nvPr/>
        </p:nvSpPr>
        <p:spPr>
          <a:xfrm>
            <a:off x="5626224" y="39582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e 26"/>
          <p:cNvSpPr/>
          <p:nvPr/>
        </p:nvSpPr>
        <p:spPr>
          <a:xfrm>
            <a:off x="5931024" y="4491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Connettore 1 30"/>
          <p:cNvCxnSpPr>
            <a:stCxn id="21" idx="7"/>
            <a:endCxn id="30" idx="2"/>
          </p:cNvCxnSpPr>
          <p:nvPr/>
        </p:nvCxnSpPr>
        <p:spPr>
          <a:xfrm rot="5400000" flipH="1" flipV="1">
            <a:off x="5878496" y="3786758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Ovale 35"/>
          <p:cNvSpPr/>
          <p:nvPr/>
        </p:nvSpPr>
        <p:spPr>
          <a:xfrm>
            <a:off x="5626224" y="567548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>
            <a:stCxn id="26" idx="0"/>
            <a:endCxn id="21" idx="4"/>
          </p:cNvCxnSpPr>
          <p:nvPr/>
        </p:nvCxnSpPr>
        <p:spPr>
          <a:xfrm flipV="1">
            <a:off x="5740524" y="4186808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" name="Ovale 24"/>
          <p:cNvSpPr/>
          <p:nvPr/>
        </p:nvSpPr>
        <p:spPr>
          <a:xfrm>
            <a:off x="6083424" y="3729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5292080" y="5085184"/>
            <a:ext cx="1368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7380312" y="4149080"/>
            <a:ext cx="68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1597" y="5661248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friendship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88024" y="3645024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Matteo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8024" y="5373216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Matteo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91040" y="6093296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Luca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56176" y="4437112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Luca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56176" y="3356992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Davide</a:t>
            </a:r>
            <a:endParaRPr lang="en-US" dirty="0"/>
          </a:p>
        </p:txBody>
      </p:sp>
      <p:sp>
        <p:nvSpPr>
          <p:cNvPr id="44" name="Left Brace 43"/>
          <p:cNvSpPr/>
          <p:nvPr/>
        </p:nvSpPr>
        <p:spPr bwMode="auto">
          <a:xfrm flipH="1">
            <a:off x="7020272" y="3645024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5" name="Left Brace 44"/>
          <p:cNvSpPr/>
          <p:nvPr/>
        </p:nvSpPr>
        <p:spPr bwMode="auto">
          <a:xfrm flipH="1">
            <a:off x="7020272" y="5157192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1331640" y="2132856"/>
            <a:ext cx="1800200" cy="10081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Matteo, Luca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Matteo, </a:t>
            </a:r>
            <a:r>
              <a:rPr lang="en-US" dirty="0" err="1">
                <a:latin typeface="Berling" pitchFamily="18" charset="0"/>
                <a:ea typeface="ＭＳ Ｐゴシック" charset="-128"/>
              </a:rPr>
              <a:t>Davide</a:t>
            </a:r>
            <a:endParaRPr lang="en-US" dirty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Berling" pitchFamily="18" charset="0"/>
                <a:ea typeface="ＭＳ Ｐゴシック" charset="-128"/>
              </a:rPr>
              <a:t>Luca, Matteo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Berling" pitchFamily="18" charset="0"/>
              <a:ea typeface="ＭＳ Ｐゴシック" charset="-128"/>
            </a:endParaRPr>
          </a:p>
        </p:txBody>
      </p:sp>
      <p:cxnSp>
        <p:nvCxnSpPr>
          <p:cNvPr id="50" name="Connettore 1 32"/>
          <p:cNvCxnSpPr>
            <a:stCxn id="51" idx="1"/>
            <a:endCxn id="52" idx="1"/>
          </p:cNvCxnSpPr>
          <p:nvPr/>
        </p:nvCxnSpPr>
        <p:spPr>
          <a:xfrm>
            <a:off x="2059302" y="3991686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Ovale 22"/>
          <p:cNvSpPr/>
          <p:nvPr/>
        </p:nvSpPr>
        <p:spPr>
          <a:xfrm>
            <a:off x="2025824" y="39582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e 26"/>
          <p:cNvSpPr/>
          <p:nvPr/>
        </p:nvSpPr>
        <p:spPr>
          <a:xfrm>
            <a:off x="2330624" y="4491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Connettore 1 30"/>
          <p:cNvCxnSpPr>
            <a:stCxn id="51" idx="7"/>
            <a:endCxn id="56" idx="2"/>
          </p:cNvCxnSpPr>
          <p:nvPr/>
        </p:nvCxnSpPr>
        <p:spPr>
          <a:xfrm rot="5400000" flipH="1" flipV="1">
            <a:off x="2278096" y="3786758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6" name="Ovale 24"/>
          <p:cNvSpPr/>
          <p:nvPr/>
        </p:nvSpPr>
        <p:spPr>
          <a:xfrm>
            <a:off x="2483024" y="3729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87624" y="3645024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Matteo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55776" y="4437112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Luca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55776" y="3356992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Davide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788024" y="1700808"/>
            <a:ext cx="2519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Berling"/>
                <a:cs typeface="Berling"/>
              </a:rPr>
              <a:t>read_ml</a:t>
            </a:r>
            <a:r>
              <a:rPr lang="en-US" sz="2000" dirty="0">
                <a:solidFill>
                  <a:srgbClr val="0000FF"/>
                </a:solidFill>
                <a:latin typeface="Berling"/>
                <a:cs typeface="Berling"/>
              </a:rPr>
              <a:t>("file-name")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1" grpId="0" animBg="1"/>
      <p:bldP spid="22" grpId="0" animBg="1"/>
      <p:bldP spid="26" grpId="0" animBg="1"/>
      <p:bldP spid="30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281400" y="1263216"/>
            <a:ext cx="6984776" cy="803176"/>
          </a:xfrm>
        </p:spPr>
        <p:txBody>
          <a:bodyPr/>
          <a:lstStyle/>
          <a:p>
            <a:r>
              <a:rPr lang="en-US" dirty="0"/>
              <a:t>Input file format (full)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19672" y="58715"/>
            <a:ext cx="4752528" cy="661064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#TYPE multiplex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#LAYERS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research, UNDIRECTED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twitter, DIRECTED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#ACTOR 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affiliation,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Age, NUMERIC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#VERTEX 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twitter, </a:t>
            </a:r>
            <a:r>
              <a:rPr lang="en-US" sz="1500" dirty="0" err="1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num_tweets</a:t>
            </a: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, NUMERIC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#EDGE 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research, </a:t>
            </a:r>
            <a:r>
              <a:rPr lang="en-US" sz="1500" dirty="0" err="1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num_publications</a:t>
            </a: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, NUMERIC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#ACTORS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Luca,ITU,42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Matteo,UU,41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Davide,UU,37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#VERTICES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Luca,twitter,53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Matteo,twitter,13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#EDGES</a:t>
            </a:r>
          </a:p>
          <a:p>
            <a:r>
              <a:rPr lang="en-US" sz="1500" dirty="0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Luca,Matteo,research,9</a:t>
            </a:r>
            <a:endParaRPr lang="en-GB" sz="1500" dirty="0">
              <a:solidFill>
                <a:srgbClr val="214887"/>
              </a:solidFill>
              <a:latin typeface="Times" pitchFamily="2" charset="0"/>
            </a:endParaRPr>
          </a:p>
          <a:p>
            <a:r>
              <a:rPr lang="en-GB" sz="1500" dirty="0">
                <a:solidFill>
                  <a:srgbClr val="214887"/>
                </a:solidFill>
                <a:latin typeface="Times" pitchFamily="2" charset="0"/>
              </a:rPr>
              <a:t>Davide,Matteo,research,7</a:t>
            </a: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rgbClr val="214887"/>
                </a:solidFill>
                <a:latin typeface="Times" pitchFamily="2" charset="0"/>
                <a:ea typeface="ＭＳ Ｐゴシック" charset="-128"/>
              </a:rPr>
              <a:t>Luca,Matteo,twitter</a:t>
            </a:r>
            <a:endParaRPr lang="en-US" sz="1500" dirty="0">
              <a:solidFill>
                <a:srgbClr val="214887"/>
              </a:solidFill>
              <a:latin typeface="Times" pitchFamily="2" charset="0"/>
              <a:ea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44208" y="5445224"/>
            <a:ext cx="2120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Berling"/>
                <a:cs typeface="Berling"/>
              </a:rPr>
              <a:t>?</a:t>
            </a:r>
            <a:r>
              <a:rPr lang="en-US" sz="2800" dirty="0" err="1">
                <a:solidFill>
                  <a:srgbClr val="0000FF"/>
                </a:solidFill>
                <a:latin typeface="Berling"/>
                <a:cs typeface="Berling"/>
              </a:rPr>
              <a:t>multinet.IO</a:t>
            </a:r>
            <a:endParaRPr lang="en-US" sz="2800" dirty="0">
              <a:solidFill>
                <a:srgbClr val="0000FF"/>
              </a:solidFill>
              <a:latin typeface="Berling"/>
              <a:cs typeface="Berling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8C5D5-85BA-0249-9447-3151D1B24DC8}"/>
              </a:ext>
            </a:extLst>
          </p:cNvPr>
          <p:cNvSpPr txBox="1"/>
          <p:nvPr/>
        </p:nvSpPr>
        <p:spPr>
          <a:xfrm rot="16200000">
            <a:off x="470818" y="3198167"/>
            <a:ext cx="183604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 err="1">
                <a:latin typeface="Cascadia Code"/>
                <a:cs typeface="Cascadia Code" panose="020B0609020000020004" pitchFamily="49" charset="0"/>
              </a:rPr>
              <a:t>example</a:t>
            </a:r>
            <a:r>
              <a:rPr lang="en-US" sz="2400" b="0" dirty="0" err="1">
                <a:effectLst/>
                <a:latin typeface="Cascadia Code"/>
                <a:cs typeface="Cascadia Code" panose="020B0609020000020004" pitchFamily="49" charset="0"/>
              </a:rPr>
              <a:t>.txt</a:t>
            </a:r>
            <a:endParaRPr lang="en-US" sz="2400" dirty="0">
              <a:latin typeface="Cascadia Code"/>
            </a:endParaRPr>
          </a:p>
        </p:txBody>
      </p:sp>
    </p:spTree>
    <p:extLst>
      <p:ext uri="{BB962C8B-B14F-4D97-AF65-F5344CB8AC3E}">
        <p14:creationId xmlns:p14="http://schemas.microsoft.com/office/powerpoint/2010/main" val="411897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5AEB-0B80-463D-82E6-963CFF98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Aligned multiplex networks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21231-912D-4A70-A7A6-15429DCD76BC}"/>
              </a:ext>
            </a:extLst>
          </p:cNvPr>
          <p:cNvSpPr txBox="1"/>
          <p:nvPr/>
        </p:nvSpPr>
        <p:spPr>
          <a:xfrm>
            <a:off x="258014" y="1528314"/>
            <a:ext cx="5826154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/>
              </a:rPr>
              <a:t>n </a:t>
            </a:r>
            <a:r>
              <a:rPr lang="en-US" sz="2800" b="0" dirty="0">
                <a:solidFill>
                  <a:srgbClr val="0070C0"/>
                </a:solidFill>
                <a:effectLst/>
                <a:latin typeface="Consolas"/>
              </a:rPr>
              <a:t>= </a:t>
            </a:r>
            <a:r>
              <a:rPr lang="en-US" sz="2800" b="0" dirty="0" err="1">
                <a:solidFill>
                  <a:srgbClr val="0070C0"/>
                </a:solidFill>
                <a:effectLst/>
                <a:latin typeface="Consolas"/>
              </a:rPr>
              <a:t>read_ml</a:t>
            </a:r>
            <a:r>
              <a:rPr lang="en-US" sz="2800" dirty="0">
                <a:solidFill>
                  <a:srgbClr val="0070C0"/>
                </a:solidFill>
                <a:latin typeface="Consolas"/>
              </a:rPr>
              <a:t>("</a:t>
            </a:r>
            <a:r>
              <a:rPr lang="en-US" sz="2800" dirty="0" err="1">
                <a:solidFill>
                  <a:srgbClr val="0070C0"/>
                </a:solidFill>
                <a:latin typeface="Consolas"/>
              </a:rPr>
              <a:t>example</a:t>
            </a:r>
            <a:r>
              <a:rPr lang="en-US" sz="2800" b="0" dirty="0" err="1">
                <a:solidFill>
                  <a:srgbClr val="0070C0"/>
                </a:solidFill>
                <a:effectLst/>
                <a:latin typeface="Consolas"/>
              </a:rPr>
              <a:t>.txt</a:t>
            </a:r>
            <a:r>
              <a:rPr lang="en-US" sz="2800" b="0" dirty="0">
                <a:solidFill>
                  <a:srgbClr val="0070C0"/>
                </a:solidFill>
                <a:effectLst/>
                <a:latin typeface="Consolas"/>
              </a:rPr>
              <a:t>")</a:t>
            </a:r>
            <a:endParaRPr lang="en-US" sz="28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2800" b="0" dirty="0">
              <a:effectLst/>
              <a:latin typeface="Consolas" panose="020B0609020204030204" pitchFamily="49" charset="0"/>
              <a:ea typeface="ＭＳ Ｐゴシック"/>
              <a:cs typeface="+mn-lt"/>
            </a:endParaRPr>
          </a:p>
          <a:p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A5797-5B31-4005-87E9-0A74600EDFCB}"/>
              </a:ext>
            </a:extLst>
          </p:cNvPr>
          <p:cNvSpPr txBox="1"/>
          <p:nvPr/>
        </p:nvSpPr>
        <p:spPr>
          <a:xfrm>
            <a:off x="255724" y="3794232"/>
            <a:ext cx="896182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n = </a:t>
            </a:r>
            <a:r>
              <a:rPr lang="en-US" sz="2800" dirty="0" err="1">
                <a:solidFill>
                  <a:srgbClr val="0070C0"/>
                </a:solidFill>
                <a:latin typeface="Consolas"/>
              </a:rPr>
              <a:t>read_ml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example.txt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", aligned = T)</a:t>
            </a:r>
            <a:endParaRPr lang="en-US" sz="2800" b="0" dirty="0">
              <a:solidFill>
                <a:srgbClr val="0070C0"/>
              </a:solidFill>
              <a:effectLst/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C6722-A269-4391-B089-AE19669306B6}"/>
              </a:ext>
            </a:extLst>
          </p:cNvPr>
          <p:cNvSpPr txBox="1"/>
          <p:nvPr/>
        </p:nvSpPr>
        <p:spPr>
          <a:xfrm>
            <a:off x="212554" y="6080745"/>
            <a:ext cx="671253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dirty="0">
                <a:effectLst/>
                <a:latin typeface="+mj-lt"/>
              </a:rPr>
              <a:t>the </a:t>
            </a:r>
            <a:r>
              <a:rPr lang="en-US" b="0" dirty="0">
                <a:solidFill>
                  <a:srgbClr val="0070C0"/>
                </a:solidFill>
                <a:effectLst/>
                <a:latin typeface="Consolas"/>
              </a:rPr>
              <a:t>aligned = T</a:t>
            </a:r>
            <a:r>
              <a:rPr lang="en-US" b="0" i="0" dirty="0">
                <a:effectLst/>
                <a:latin typeface="+mj-lt"/>
              </a:rPr>
              <a:t> parameter in the second call </a:t>
            </a:r>
            <a:r>
              <a:rPr lang="en-US" dirty="0">
                <a:latin typeface="+mj-lt"/>
              </a:rPr>
              <a:t>ensures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dirty="0">
                <a:latin typeface="+mj-lt"/>
              </a:rPr>
              <a:t>that there is a</a:t>
            </a:r>
            <a:r>
              <a:rPr lang="en-US" b="0" i="0" dirty="0">
                <a:effectLst/>
                <a:latin typeface="+mj-lt"/>
              </a:rPr>
              <a:t> vertex to each layer for every actor in the input file.</a:t>
            </a:r>
            <a:endParaRPr lang="en-US" dirty="0">
              <a:latin typeface="+mj-lt"/>
            </a:endParaRPr>
          </a:p>
        </p:txBody>
      </p:sp>
      <p:pic>
        <p:nvPicPr>
          <p:cNvPr id="5" name="Picture 8" descr="Chart&#10;&#10;Description automatically generated">
            <a:extLst>
              <a:ext uri="{FF2B5EF4-FFF2-40B4-BE49-F238E27FC236}">
                <a16:creationId xmlns:a16="http://schemas.microsoft.com/office/drawing/2014/main" id="{8589CD01-DDAF-4AA7-B348-2AEF9236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0" y="4249928"/>
            <a:ext cx="3639415" cy="1881178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BD5D0DD-4C3B-4A12-B66F-7118DF4A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0" y="1971819"/>
            <a:ext cx="3626427" cy="18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157D-9B56-D94A-BC12-F186BB5C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177D-107A-8346-82B5-37096AF2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Simple network -&gt; simple input file.</a:t>
            </a:r>
          </a:p>
          <a:p>
            <a:r>
              <a:rPr lang="en-SE" dirty="0"/>
              <a:t>If you need directionality, attributes -&gt; specific format.</a:t>
            </a:r>
          </a:p>
          <a:p>
            <a:r>
              <a:rPr lang="en-SE" dirty="0"/>
              <a:t>Alignment! (Impact on analysis).</a:t>
            </a:r>
          </a:p>
        </p:txBody>
      </p:sp>
    </p:spTree>
    <p:extLst>
      <p:ext uri="{BB962C8B-B14F-4D97-AF65-F5344CB8AC3E}">
        <p14:creationId xmlns:p14="http://schemas.microsoft.com/office/powerpoint/2010/main" val="307875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9744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working example: AUCS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14987"/>
                </a:solidFill>
                <a:latin typeface="LMMonoLt10"/>
              </a:rPr>
              <a:t>library</a:t>
            </a:r>
            <a:r>
              <a:rPr lang="en-US" dirty="0">
                <a:latin typeface="LMMono10"/>
              </a:rPr>
              <a:t>(</a:t>
            </a:r>
            <a:r>
              <a:rPr lang="en-US" dirty="0" err="1">
                <a:latin typeface="LMMono10"/>
              </a:rPr>
              <a:t>multinet</a:t>
            </a:r>
            <a:r>
              <a:rPr lang="en-US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dirty="0">
                <a:latin typeface="LMMono10"/>
              </a:rPr>
              <a:t>net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ml_aucs</a:t>
            </a:r>
            <a:r>
              <a:rPr lang="en-US" dirty="0">
                <a:latin typeface="LMMono10"/>
              </a:rPr>
              <a:t>() </a:t>
            </a:r>
          </a:p>
          <a:p>
            <a:pPr marL="0" indent="0">
              <a:buNone/>
            </a:pPr>
            <a:r>
              <a:rPr lang="en-US" dirty="0">
                <a:latin typeface="LMMono10"/>
              </a:rPr>
              <a:t>net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layers_ml</a:t>
            </a:r>
            <a:r>
              <a:rPr lang="en-US" dirty="0">
                <a:latin typeface="LMMono10"/>
              </a:rPr>
              <a:t>(net)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 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 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edges_ml</a:t>
            </a:r>
            <a:r>
              <a:rPr lang="en-US" dirty="0">
                <a:latin typeface="LMMono10"/>
              </a:rPr>
              <a:t>(net)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attributes_ml</a:t>
            </a:r>
            <a:r>
              <a:rPr lang="en-US" dirty="0">
                <a:latin typeface="LMMono10"/>
              </a:rPr>
              <a:t>(net,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target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"actor"</a:t>
            </a:r>
            <a:r>
              <a:rPr lang="en-US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988840"/>
            <a:ext cx="5252393" cy="28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9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Force-based layout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6016" y="2505670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repulsion</a:t>
            </a:r>
          </a:p>
          <a:p>
            <a:r>
              <a:rPr lang="en-US" dirty="0"/>
              <a:t>vertex attraction through edges</a:t>
            </a:r>
          </a:p>
        </p:txBody>
      </p:sp>
      <p:sp>
        <p:nvSpPr>
          <p:cNvPr id="25" name="Ovale 21"/>
          <p:cNvSpPr/>
          <p:nvPr/>
        </p:nvSpPr>
        <p:spPr>
          <a:xfrm>
            <a:off x="2874895" y="2924944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e 25"/>
          <p:cNvSpPr/>
          <p:nvPr/>
        </p:nvSpPr>
        <p:spPr>
          <a:xfrm>
            <a:off x="3399911" y="30421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" name="Connettore 1 27"/>
          <p:cNvCxnSpPr>
            <a:stCxn id="25" idx="6"/>
            <a:endCxn id="26" idx="2"/>
          </p:cNvCxnSpPr>
          <p:nvPr/>
        </p:nvCxnSpPr>
        <p:spPr>
          <a:xfrm>
            <a:off x="3103495" y="3039244"/>
            <a:ext cx="296416" cy="11720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8" name="Ovale 33"/>
          <p:cNvSpPr/>
          <p:nvPr/>
        </p:nvSpPr>
        <p:spPr>
          <a:xfrm>
            <a:off x="2010799" y="443711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e 36"/>
          <p:cNvSpPr/>
          <p:nvPr/>
        </p:nvSpPr>
        <p:spPr>
          <a:xfrm>
            <a:off x="3552311" y="52166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>
            <a:stCxn id="28" idx="0"/>
            <a:endCxn id="25" idx="4"/>
          </p:cNvCxnSpPr>
          <p:nvPr/>
        </p:nvCxnSpPr>
        <p:spPr>
          <a:xfrm flipV="1">
            <a:off x="2125099" y="3153544"/>
            <a:ext cx="864096" cy="1283568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Ovale 23"/>
          <p:cNvSpPr/>
          <p:nvPr/>
        </p:nvSpPr>
        <p:spPr>
          <a:xfrm>
            <a:off x="3628511" y="23563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Connettore 1 28"/>
          <p:cNvCxnSpPr>
            <a:stCxn id="31" idx="4"/>
            <a:endCxn id="26" idx="0"/>
          </p:cNvCxnSpPr>
          <p:nvPr/>
        </p:nvCxnSpPr>
        <p:spPr>
          <a:xfrm rot="5400000">
            <a:off x="3399911" y="2699250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Ovale 37"/>
          <p:cNvSpPr/>
          <p:nvPr/>
        </p:nvSpPr>
        <p:spPr>
          <a:xfrm>
            <a:off x="3628511" y="40736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Connettore 1 47"/>
          <p:cNvCxnSpPr>
            <a:stCxn id="46" idx="3"/>
            <a:endCxn id="55" idx="2"/>
          </p:cNvCxnSpPr>
          <p:nvPr/>
        </p:nvCxnSpPr>
        <p:spPr>
          <a:xfrm flipH="1">
            <a:off x="3399911" y="4725946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Straight Connector 34"/>
          <p:cNvCxnSpPr>
            <a:stCxn id="55" idx="0"/>
            <a:endCxn id="26" idx="4"/>
          </p:cNvCxnSpPr>
          <p:nvPr/>
        </p:nvCxnSpPr>
        <p:spPr>
          <a:xfrm flipV="1">
            <a:off x="3514211" y="32707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6" name="Ovale 40"/>
          <p:cNvSpPr/>
          <p:nvPr/>
        </p:nvSpPr>
        <p:spPr>
          <a:xfrm>
            <a:off x="4161911" y="50642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Connettore 1 42"/>
          <p:cNvCxnSpPr>
            <a:stCxn id="46" idx="5"/>
            <a:endCxn id="36" idx="1"/>
          </p:cNvCxnSpPr>
          <p:nvPr/>
        </p:nvCxnSpPr>
        <p:spPr>
          <a:xfrm>
            <a:off x="4052233" y="4725946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Connettore 1 46"/>
          <p:cNvCxnSpPr>
            <a:stCxn id="29" idx="6"/>
            <a:endCxn id="36" idx="2"/>
          </p:cNvCxnSpPr>
          <p:nvPr/>
        </p:nvCxnSpPr>
        <p:spPr>
          <a:xfrm flipV="1">
            <a:off x="3780911" y="5178524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Straight Connector 38"/>
          <p:cNvCxnSpPr>
            <a:stCxn id="36" idx="0"/>
            <a:endCxn id="42" idx="4"/>
          </p:cNvCxnSpPr>
          <p:nvPr/>
        </p:nvCxnSpPr>
        <p:spPr>
          <a:xfrm flipV="1">
            <a:off x="4276211" y="35755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Connettore 1 32"/>
          <p:cNvCxnSpPr>
            <a:stCxn id="41" idx="1"/>
            <a:endCxn id="42" idx="1"/>
          </p:cNvCxnSpPr>
          <p:nvPr/>
        </p:nvCxnSpPr>
        <p:spPr>
          <a:xfrm>
            <a:off x="3890589" y="2847028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1" name="Ovale 22"/>
          <p:cNvSpPr/>
          <p:nvPr/>
        </p:nvSpPr>
        <p:spPr>
          <a:xfrm>
            <a:off x="3857111" y="28135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e 26"/>
          <p:cNvSpPr/>
          <p:nvPr/>
        </p:nvSpPr>
        <p:spPr>
          <a:xfrm>
            <a:off x="4161911" y="33469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ttore 1 29"/>
          <p:cNvCxnSpPr>
            <a:stCxn id="31" idx="6"/>
            <a:endCxn id="50" idx="2"/>
          </p:cNvCxnSpPr>
          <p:nvPr/>
        </p:nvCxnSpPr>
        <p:spPr>
          <a:xfrm>
            <a:off x="3857111" y="2470650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" name="Connettore 1 30"/>
          <p:cNvCxnSpPr>
            <a:stCxn id="41" idx="7"/>
            <a:endCxn id="50" idx="2"/>
          </p:cNvCxnSpPr>
          <p:nvPr/>
        </p:nvCxnSpPr>
        <p:spPr>
          <a:xfrm rot="5400000" flipH="1" flipV="1">
            <a:off x="4109383" y="2642100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Connettore 1 31"/>
          <p:cNvCxnSpPr>
            <a:stCxn id="31" idx="5"/>
            <a:endCxn id="41" idx="1"/>
          </p:cNvCxnSpPr>
          <p:nvPr/>
        </p:nvCxnSpPr>
        <p:spPr>
          <a:xfrm rot="16200000" flipH="1">
            <a:off x="3709333" y="2665772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6" name="Ovale 35"/>
          <p:cNvSpPr/>
          <p:nvPr/>
        </p:nvSpPr>
        <p:spPr>
          <a:xfrm>
            <a:off x="3857111" y="45308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Connettore 1 45"/>
          <p:cNvCxnSpPr>
            <a:stCxn id="33" idx="5"/>
            <a:endCxn id="46" idx="1"/>
          </p:cNvCxnSpPr>
          <p:nvPr/>
        </p:nvCxnSpPr>
        <p:spPr>
          <a:xfrm rot="16200000" flipH="1">
            <a:off x="3709333" y="4383046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Straight Connector 47"/>
          <p:cNvCxnSpPr>
            <a:stCxn id="33" idx="0"/>
            <a:endCxn id="31" idx="4"/>
          </p:cNvCxnSpPr>
          <p:nvPr/>
        </p:nvCxnSpPr>
        <p:spPr>
          <a:xfrm flipV="1">
            <a:off x="3742811" y="25849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9" name="Straight Connector 48"/>
          <p:cNvCxnSpPr>
            <a:stCxn id="46" idx="0"/>
            <a:endCxn id="41" idx="4"/>
          </p:cNvCxnSpPr>
          <p:nvPr/>
        </p:nvCxnSpPr>
        <p:spPr>
          <a:xfrm flipV="1">
            <a:off x="3971411" y="30421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0" name="Ovale 24"/>
          <p:cNvSpPr/>
          <p:nvPr/>
        </p:nvSpPr>
        <p:spPr>
          <a:xfrm>
            <a:off x="4314311" y="25849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e 38"/>
          <p:cNvSpPr/>
          <p:nvPr/>
        </p:nvSpPr>
        <p:spPr>
          <a:xfrm>
            <a:off x="4315055" y="429309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Connector 51"/>
          <p:cNvCxnSpPr>
            <a:stCxn id="51" idx="0"/>
            <a:endCxn id="50" idx="4"/>
          </p:cNvCxnSpPr>
          <p:nvPr/>
        </p:nvCxnSpPr>
        <p:spPr>
          <a:xfrm flipH="1" flipV="1">
            <a:off x="4428611" y="2813550"/>
            <a:ext cx="744" cy="1479546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3" name="Connettore 1 43"/>
          <p:cNvCxnSpPr>
            <a:stCxn id="33" idx="6"/>
            <a:endCxn id="51" idx="2"/>
          </p:cNvCxnSpPr>
          <p:nvPr/>
        </p:nvCxnSpPr>
        <p:spPr>
          <a:xfrm>
            <a:off x="3857111" y="4187924"/>
            <a:ext cx="457944" cy="21947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Connettore 1 44"/>
          <p:cNvCxnSpPr>
            <a:stCxn id="46" idx="7"/>
            <a:endCxn id="51" idx="2"/>
          </p:cNvCxnSpPr>
          <p:nvPr/>
        </p:nvCxnSpPr>
        <p:spPr>
          <a:xfrm flipV="1">
            <a:off x="4052233" y="4407396"/>
            <a:ext cx="262822" cy="15690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" name="Ovale 39"/>
          <p:cNvSpPr/>
          <p:nvPr/>
        </p:nvSpPr>
        <p:spPr>
          <a:xfrm>
            <a:off x="3399911" y="47594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1866783" y="3789040"/>
            <a:ext cx="29523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TextBox 77"/>
          <p:cNvSpPr txBox="1"/>
          <p:nvPr/>
        </p:nvSpPr>
        <p:spPr>
          <a:xfrm>
            <a:off x="2139035" y="3573016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w_inter</a:t>
            </a:r>
            <a:endParaRPr 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4716016" y="4221088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 repulsion</a:t>
            </a:r>
          </a:p>
          <a:p>
            <a:r>
              <a:rPr lang="en-US" dirty="0"/>
              <a:t>vertex attraction through edges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717668" y="2222882"/>
            <a:ext cx="69772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w_in</a:t>
            </a:r>
            <a:endParaRPr lang="en-US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4716016" y="3933056"/>
            <a:ext cx="69772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w_in</a:t>
            </a:r>
            <a:endParaRPr lang="en-US" b="1" dirty="0"/>
          </a:p>
        </p:txBody>
      </p:sp>
      <p:sp>
        <p:nvSpPr>
          <p:cNvPr id="215" name="TextBox 214"/>
          <p:cNvSpPr txBox="1"/>
          <p:nvPr/>
        </p:nvSpPr>
        <p:spPr>
          <a:xfrm>
            <a:off x="4738369" y="3212976"/>
            <a:ext cx="96693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gravity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4757197" y="4931876"/>
            <a:ext cx="96693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28295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6" grpId="0" animBg="1"/>
      <p:bldP spid="46" grpId="0" animBg="1"/>
      <p:bldP spid="51" grpId="0" animBg="1"/>
      <p:bldP spid="55" grpId="0" animBg="1"/>
      <p:bldP spid="78" grpId="0"/>
      <p:bldP spid="212" grpId="0"/>
      <p:bldP spid="213" grpId="0" animBg="1"/>
      <p:bldP spid="214" grpId="0" animBg="1"/>
      <p:bldP spid="215" grpId="0" animBg="1"/>
      <p:bldP spid="2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Force-based layout</a:t>
            </a:r>
          </a:p>
        </p:txBody>
      </p:sp>
      <p:sp>
        <p:nvSpPr>
          <p:cNvPr id="7" name="Shape 246"/>
          <p:cNvSpPr/>
          <p:nvPr/>
        </p:nvSpPr>
        <p:spPr>
          <a:xfrm>
            <a:off x="395536" y="2924944"/>
            <a:ext cx="2376264" cy="2160240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8" name="Rectangle 7"/>
          <p:cNvSpPr/>
          <p:nvPr/>
        </p:nvSpPr>
        <p:spPr bwMode="auto">
          <a:xfrm>
            <a:off x="683568" y="3717032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9" name="Shape 246"/>
          <p:cNvSpPr/>
          <p:nvPr/>
        </p:nvSpPr>
        <p:spPr>
          <a:xfrm>
            <a:off x="6084168" y="2924944"/>
            <a:ext cx="2520280" cy="2232248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10" name="Rectangle 9"/>
          <p:cNvSpPr/>
          <p:nvPr/>
        </p:nvSpPr>
        <p:spPr bwMode="auto">
          <a:xfrm>
            <a:off x="7308304" y="3140968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96336" y="3356992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98770" y="318069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60232" y="342900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321297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Left-Right Arrow 14"/>
          <p:cNvSpPr/>
          <p:nvPr/>
        </p:nvSpPr>
        <p:spPr bwMode="auto">
          <a:xfrm>
            <a:off x="467544" y="5229200"/>
            <a:ext cx="8064896" cy="288032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Shape 246"/>
          <p:cNvSpPr/>
          <p:nvPr/>
        </p:nvSpPr>
        <p:spPr>
          <a:xfrm>
            <a:off x="3419872" y="2924944"/>
            <a:ext cx="2232248" cy="2160240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17" name="Rectangle 16"/>
          <p:cNvSpPr/>
          <p:nvPr/>
        </p:nvSpPr>
        <p:spPr bwMode="auto">
          <a:xfrm>
            <a:off x="3635896" y="3645024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1" name="Rectangle 150"/>
          <p:cNvSpPr/>
          <p:nvPr/>
        </p:nvSpPr>
        <p:spPr bwMode="auto">
          <a:xfrm>
            <a:off x="4413582" y="3029232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4701614" y="324525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004048" y="306896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3765510" y="3317264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4125550" y="310124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683568" y="2924944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7" name="Rectangle 156"/>
          <p:cNvSpPr/>
          <p:nvPr/>
        </p:nvSpPr>
        <p:spPr bwMode="auto">
          <a:xfrm>
            <a:off x="683568" y="4437112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5733256"/>
            <a:ext cx="38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596336" y="5733256"/>
            <a:ext cx="68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6516216" y="2924944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635896" y="2924944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3635896" y="4437112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9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9" grpId="0" animBg="1"/>
      <p:bldP spid="160" grpId="0" animBg="1"/>
      <p:bldP spid="1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dirty="0">
                <a:latin typeface="LMMono10"/>
              </a:rPr>
              <a:t>(net)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dirty="0">
                <a:latin typeface="LMMono10"/>
              </a:rPr>
              <a:t>l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layout_multiforce_ml</a:t>
            </a:r>
            <a:r>
              <a:rPr lang="en-US" dirty="0">
                <a:latin typeface="LMMono10"/>
              </a:rPr>
              <a:t>(net, 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w_inter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</a:t>
            </a:r>
            <a:r>
              <a:rPr lang="en-US" dirty="0">
                <a:latin typeface="LMMono10"/>
              </a:rPr>
              <a:t>,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gravity = 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dirty="0">
                <a:latin typeface="LMMono10"/>
              </a:rPr>
              <a:t>(	net,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vertex.labels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""</a:t>
            </a:r>
            <a:r>
              <a:rPr lang="en-US" dirty="0">
                <a:latin typeface="LMMono10"/>
              </a:rPr>
              <a:t>,</a:t>
            </a:r>
            <a:br>
              <a:rPr lang="en-US" dirty="0">
                <a:latin typeface="LMMono10"/>
              </a:rPr>
            </a:br>
            <a:r>
              <a:rPr lang="en-US" dirty="0">
                <a:latin typeface="LMMono10"/>
              </a:rPr>
              <a:t>	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grid =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dirty="0">
                <a:latin typeface="LMMono10"/>
              </a:rPr>
              <a:t>(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2</a:t>
            </a:r>
            <a:r>
              <a:rPr lang="en-US" dirty="0">
                <a:latin typeface="LMMono10"/>
              </a:rPr>
              <a:t>,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3</a:t>
            </a:r>
            <a:r>
              <a:rPr lang="en-US" dirty="0">
                <a:latin typeface="LMMono1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layout = </a:t>
            </a:r>
            <a:r>
              <a:rPr lang="en-US" dirty="0">
                <a:latin typeface="LMMono10"/>
              </a:rPr>
              <a:t>l, </a:t>
            </a:r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legend.x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=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</a:t>
            </a:r>
            <a:r>
              <a:rPr lang="en-US" dirty="0" err="1">
                <a:solidFill>
                  <a:srgbClr val="4F9905"/>
                </a:solidFill>
                <a:latin typeface="LMMono10"/>
              </a:rPr>
              <a:t>bottomright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”</a:t>
            </a:r>
            <a:r>
              <a:rPr lang="en-US" dirty="0">
                <a:latin typeface="LMMono10"/>
              </a:rPr>
              <a:t>, 			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legend.inset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dirty="0">
                <a:latin typeface="LMMono10"/>
              </a:rPr>
              <a:t>(.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05</a:t>
            </a:r>
            <a:r>
              <a:rPr lang="en-US" dirty="0">
                <a:latin typeface="LMMono10"/>
              </a:rPr>
              <a:t>,.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05</a:t>
            </a:r>
            <a:r>
              <a:rPr lang="en-US" dirty="0">
                <a:latin typeface="LMMono10"/>
              </a:rPr>
              <a:t>)   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6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eno_multiplex.tif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556792"/>
            <a:ext cx="3672408" cy="4971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79712" y="6021288"/>
            <a:ext cx="6292797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Moreno, J L. 1934. Who Shall Survive? A New Approach to the Problem of Human Interrelations.</a:t>
            </a:r>
          </a:p>
        </p:txBody>
      </p:sp>
      <p:sp>
        <p:nvSpPr>
          <p:cNvPr id="6" name="Shape 246"/>
          <p:cNvSpPr/>
          <p:nvPr/>
        </p:nvSpPr>
        <p:spPr>
          <a:xfrm>
            <a:off x="3779912" y="1052736"/>
            <a:ext cx="5040560" cy="4896544"/>
          </a:xfrm>
          <a:prstGeom prst="rect">
            <a:avLst/>
          </a:prstGeom>
          <a:blipFill>
            <a:blip r:embed="rId3"/>
            <a:srcRect/>
            <a:stretch>
              <a:fillRect b="-12417"/>
            </a:stretch>
          </a:blipFill>
          <a:ln>
            <a:noFill/>
          </a:ln>
        </p:spPr>
      </p:sp>
      <p:sp>
        <p:nvSpPr>
          <p:cNvPr id="7" name="Shape 247"/>
          <p:cNvSpPr/>
          <p:nvPr/>
        </p:nvSpPr>
        <p:spPr>
          <a:xfrm>
            <a:off x="2051720" y="260648"/>
            <a:ext cx="6954360" cy="792088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buNone/>
            </a:pPr>
            <a:r>
              <a:rPr lang="en" sz="1600" dirty="0"/>
              <a:t>J F Padgett &amp; P D McLean (2006) Organizational Invention and Elite Transformation: The Birth of Partnership Systems in Renaissance Florence. American Journal of Sociology Volume 111 Number 5</a:t>
            </a:r>
          </a:p>
        </p:txBody>
      </p:sp>
      <p:sp>
        <p:nvSpPr>
          <p:cNvPr id="8" name="Shape 245"/>
          <p:cNvSpPr/>
          <p:nvPr/>
        </p:nvSpPr>
        <p:spPr>
          <a:xfrm>
            <a:off x="-3204864" y="2924944"/>
            <a:ext cx="3059832" cy="35314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862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" y="1234438"/>
            <a:ext cx="907417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7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Plot the network coloring the vertices (actors) according to their role.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Observe and interpret the result. What are you learning about this network?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the same visualizing the research group instead of the role.</a:t>
            </a:r>
          </a:p>
        </p:txBody>
      </p:sp>
    </p:spTree>
    <p:extLst>
      <p:ext uri="{BB962C8B-B14F-4D97-AF65-F5344CB8AC3E}">
        <p14:creationId xmlns:p14="http://schemas.microsoft.com/office/powerpoint/2010/main" val="218626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vertex attributes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65292"/>
              </p:ext>
            </p:extLst>
          </p:nvPr>
        </p:nvGraphicFramePr>
        <p:xfrm>
          <a:off x="179512" y="3269208"/>
          <a:ext cx="2376264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actor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layer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U49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U142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coauthor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U62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8791" y="2837160"/>
            <a:ext cx="192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6894"/>
              </p:ext>
            </p:extLst>
          </p:nvPr>
        </p:nvGraphicFramePr>
        <p:xfrm>
          <a:off x="3079692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actor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U49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U142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U62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27784" y="2837160"/>
            <a:ext cx="23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71212"/>
              </p:ext>
            </p:extLst>
          </p:nvPr>
        </p:nvGraphicFramePr>
        <p:xfrm>
          <a:off x="5256076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value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Postdoc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970332" y="2837160"/>
            <a:ext cx="212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(</a:t>
            </a:r>
            <a:r>
              <a:rPr lang="mr-IN" b="1" dirty="0">
                <a:solidFill>
                  <a:srgbClr val="214987"/>
                </a:solidFill>
                <a:latin typeface="LMMonoLt10"/>
              </a:rPr>
              <a:t>…</a:t>
            </a:r>
            <a:r>
              <a:rPr lang="sv-SE" b="1" dirty="0">
                <a:solidFill>
                  <a:srgbClr val="214987"/>
                </a:solidFill>
                <a:latin typeface="LMMonoLt10"/>
              </a:rPr>
              <a:t>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71663"/>
              </p:ext>
            </p:extLst>
          </p:nvPr>
        </p:nvGraphicFramePr>
        <p:xfrm>
          <a:off x="7416316" y="3284984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#1F78B4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4644008" y="4653136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804248" y="4653136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3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vertex attributes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9992"/>
              </p:ext>
            </p:extLst>
          </p:nvPr>
        </p:nvGraphicFramePr>
        <p:xfrm>
          <a:off x="179512" y="3269208"/>
          <a:ext cx="2376264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actor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layer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U49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U142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coauthor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U62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8791" y="2837160"/>
            <a:ext cx="192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566684"/>
              </p:ext>
            </p:extLst>
          </p:nvPr>
        </p:nvGraphicFramePr>
        <p:xfrm>
          <a:off x="3079692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actor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U49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U142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U62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U23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27784" y="2837160"/>
            <a:ext cx="23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02484"/>
              </p:ext>
            </p:extLst>
          </p:nvPr>
        </p:nvGraphicFramePr>
        <p:xfrm>
          <a:off x="5255394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value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Postdoc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970332" y="2837160"/>
            <a:ext cx="212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(</a:t>
            </a:r>
            <a:r>
              <a:rPr lang="mr-IN" b="1" dirty="0">
                <a:solidFill>
                  <a:srgbClr val="214987"/>
                </a:solidFill>
                <a:latin typeface="LMMonoLt10"/>
              </a:rPr>
              <a:t>…</a:t>
            </a:r>
            <a:r>
              <a:rPr lang="sv-SE" b="1" dirty="0">
                <a:solidFill>
                  <a:srgbClr val="214987"/>
                </a:solidFill>
                <a:latin typeface="LMMonoLt10"/>
              </a:rPr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7504" y="1556792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MMono10"/>
              </a:rPr>
              <a:t>role_attributes</a:t>
            </a:r>
            <a:r>
              <a:rPr lang="en-US" dirty="0">
                <a:latin typeface="LMMono10"/>
              </a:rPr>
              <a:t>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dirty="0">
                <a:latin typeface="LMMono10"/>
              </a:rPr>
              <a:t>(net,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"role"</a:t>
            </a:r>
            <a:r>
              <a:rPr lang="en-US" dirty="0">
                <a:latin typeface="LMMono1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2279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vertex attributes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51396"/>
              </p:ext>
            </p:extLst>
          </p:nvPr>
        </p:nvGraphicFramePr>
        <p:xfrm>
          <a:off x="2162239" y="3125192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#1F78B4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98751" y="2693144"/>
            <a:ext cx="110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gr$color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32335"/>
              </p:ext>
            </p:extLst>
          </p:nvPr>
        </p:nvGraphicFramePr>
        <p:xfrm>
          <a:off x="5727143" y="3125192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#A6CEE3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#1F78B4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476914" y="2693144"/>
            <a:ext cx="1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gr$legend.col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93180"/>
              </p:ext>
            </p:extLst>
          </p:nvPr>
        </p:nvGraphicFramePr>
        <p:xfrm>
          <a:off x="3910273" y="3125192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PhD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Postdoc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60044" y="2693144"/>
            <a:ext cx="17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gr$legend.text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16956"/>
              </p:ext>
            </p:extLst>
          </p:nvPr>
        </p:nvGraphicFramePr>
        <p:xfrm>
          <a:off x="7604325" y="3117304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</a:t>
                      </a:r>
                      <a:endParaRPr lang="sv-SE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354096" y="2685256"/>
            <a:ext cx="1826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gr$legend.pch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77690"/>
              </p:ext>
            </p:extLst>
          </p:nvPr>
        </p:nvGraphicFramePr>
        <p:xfrm>
          <a:off x="179512" y="3125192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/>
                        <a:t>value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Postdoc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 bwMode="auto">
          <a:xfrm>
            <a:off x="1619672" y="4509120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16" y="20608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MMono10"/>
              </a:rPr>
              <a:t>gr 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values2graphics</a:t>
            </a:r>
            <a:r>
              <a:rPr lang="en-US" dirty="0">
                <a:latin typeface="LMMono10"/>
              </a:rPr>
              <a:t>(</a:t>
            </a:r>
            <a:r>
              <a:rPr lang="en-US" dirty="0" err="1">
                <a:latin typeface="LMMono10"/>
              </a:rPr>
              <a:t>role_attributes</a:t>
            </a:r>
            <a:r>
              <a:rPr lang="en-US" dirty="0">
                <a:latin typeface="LMMono10"/>
              </a:rPr>
              <a:t>)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7504" y="1556792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MMono10"/>
              </a:rPr>
              <a:t>role_attributes</a:t>
            </a:r>
            <a:r>
              <a:rPr lang="en-US" dirty="0">
                <a:latin typeface="LMMono10"/>
              </a:rPr>
              <a:t>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dirty="0">
                <a:latin typeface="LMMono10"/>
              </a:rPr>
              <a:t>(net,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"role"</a:t>
            </a:r>
            <a:r>
              <a:rPr lang="en-US" dirty="0">
                <a:latin typeface="LMMono1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319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vertex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4213" y="1412875"/>
            <a:ext cx="8459787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latin typeface="LMMono10"/>
              </a:rPr>
              <a:t>role_attributes</a:t>
            </a:r>
            <a:r>
              <a:rPr lang="en-US" sz="1600" dirty="0">
                <a:latin typeface="LMMono10"/>
              </a:rPr>
              <a:t> &lt;- </a:t>
            </a:r>
            <a:r>
              <a:rPr lang="en-US" sz="1600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sz="1600" dirty="0">
                <a:latin typeface="LMMono10"/>
              </a:rPr>
              <a:t>(net,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sz="1600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sz="1600" dirty="0">
                <a:latin typeface="LMMono10"/>
              </a:rPr>
              <a:t>(net)[[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sz="1600" dirty="0">
                <a:latin typeface="LMMono10"/>
              </a:rPr>
              <a:t>]],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"role”</a:t>
            </a:r>
            <a:r>
              <a:rPr lang="en-US" sz="1600" dirty="0">
                <a:latin typeface="LMMono10"/>
              </a:rPr>
              <a:t>)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LMMono10"/>
            </a:endParaRPr>
          </a:p>
          <a:p>
            <a:pPr marL="0" indent="0">
              <a:buNone/>
            </a:pPr>
            <a:r>
              <a:rPr lang="en-US" sz="1600" dirty="0">
                <a:latin typeface="LMMono10"/>
              </a:rPr>
              <a:t>gr &lt;-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values2graphics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 err="1">
                <a:latin typeface="LMMono10"/>
              </a:rPr>
              <a:t>role_attributes</a:t>
            </a:r>
            <a:r>
              <a:rPr lang="en-US" sz="1600" dirty="0">
                <a:latin typeface="LMMono10"/>
              </a:rPr>
              <a:t>[[1]]) 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sz="1600" dirty="0">
                <a:latin typeface="LMMono10"/>
              </a:rPr>
              <a:t>(	net,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layout = </a:t>
            </a:r>
            <a:r>
              <a:rPr lang="en-US" sz="1600" dirty="0">
                <a:latin typeface="LMMono10"/>
              </a:rPr>
              <a:t>l,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grid =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2</a:t>
            </a:r>
            <a:r>
              <a:rPr lang="en-US" sz="1600" dirty="0">
                <a:latin typeface="LMMono10"/>
              </a:rPr>
              <a:t>,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en-US" sz="1600" dirty="0">
                <a:latin typeface="LMMono10"/>
              </a:rPr>
              <a:t>),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vertex.labels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""</a:t>
            </a:r>
            <a:r>
              <a:rPr lang="en-US" sz="16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vertex.color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 err="1">
                <a:latin typeface="LMMono10"/>
              </a:rPr>
              <a:t>gr$color</a:t>
            </a:r>
            <a:r>
              <a:rPr lang="en-US" sz="1600" dirty="0">
                <a:latin typeface="LMMono10"/>
              </a:rPr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LMMono10"/>
              </a:rPr>
              <a:t>) 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214987"/>
                </a:solidFill>
                <a:latin typeface="LMMonoLt10"/>
              </a:rPr>
              <a:t>legend</a:t>
            </a:r>
            <a:r>
              <a:rPr lang="en-US" sz="1600" dirty="0">
                <a:latin typeface="LMMono10"/>
              </a:rPr>
              <a:t>(	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</a:t>
            </a:r>
            <a:r>
              <a:rPr lang="en-US" sz="1600" dirty="0" err="1">
                <a:solidFill>
                  <a:srgbClr val="4F9905"/>
                </a:solidFill>
                <a:latin typeface="LMMono10"/>
              </a:rPr>
              <a:t>bottomright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”</a:t>
            </a:r>
            <a:r>
              <a:rPr lang="en-US" sz="1600" dirty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legend = </a:t>
            </a:r>
            <a:r>
              <a:rPr lang="en-US" sz="1600" dirty="0" err="1">
                <a:latin typeface="LMMono10"/>
              </a:rPr>
              <a:t>gr$legend.text</a:t>
            </a:r>
            <a:r>
              <a:rPr lang="en-US" sz="1600" dirty="0">
                <a:latin typeface="LMMono10"/>
              </a:rPr>
              <a:t>,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col = </a:t>
            </a:r>
            <a:r>
              <a:rPr lang="en-US" sz="1600" dirty="0" err="1">
                <a:latin typeface="LMMono10"/>
              </a:rPr>
              <a:t>gr$legend.col</a:t>
            </a:r>
            <a:r>
              <a:rPr lang="en-US" sz="1600" dirty="0">
                <a:latin typeface="LMMono10"/>
              </a:rPr>
              <a:t>,</a:t>
            </a:r>
            <a:br>
              <a:rPr lang="en-US" sz="1600" dirty="0">
                <a:latin typeface="LMMono10"/>
              </a:rPr>
            </a:br>
            <a:r>
              <a:rPr lang="en-US" sz="1600" dirty="0">
                <a:latin typeface="LMMono10"/>
              </a:rPr>
              <a:t>	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pt.bg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 err="1">
                <a:latin typeface="LMMono10"/>
              </a:rPr>
              <a:t>gr$legend.col</a:t>
            </a:r>
            <a:r>
              <a:rPr lang="en-US" sz="1600" dirty="0">
                <a:latin typeface="LMMono10"/>
              </a:rPr>
              <a:t>,</a:t>
            </a:r>
            <a:br>
              <a:rPr lang="en-US" sz="1600" dirty="0">
                <a:latin typeface="LMMono10"/>
              </a:rPr>
            </a:br>
            <a:r>
              <a:rPr lang="en-US" sz="1600" dirty="0">
                <a:latin typeface="LMMono10"/>
              </a:rPr>
              <a:t>	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pch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 err="1">
                <a:latin typeface="LMMono10"/>
              </a:rPr>
              <a:t>gr$legend.pch</a:t>
            </a:r>
            <a:r>
              <a:rPr lang="en-US" sz="1600" dirty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bty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"n"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pt.cex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cex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>
                <a:latin typeface="LMMono10"/>
              </a:rPr>
              <a:t>.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5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inset =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0.05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0.05</a:t>
            </a:r>
            <a:r>
              <a:rPr lang="en-US" sz="1600" dirty="0">
                <a:latin typeface="LMMono1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LMMono10"/>
              </a:rPr>
              <a:t>)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8594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" y="1628800"/>
            <a:ext cx="908122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4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groups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" y="1628800"/>
            <a:ext cx="90557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3D3C-93A6-44D0-907E-69B69574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Some final considerations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3677-DDBC-4F4C-9714-EA37FE13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Multilayer network visualization is in its infancy, and will be a very active research sub-area in the near future (according to us).</a:t>
            </a:r>
            <a:endParaRPr lang="en-US"/>
          </a:p>
          <a:p>
            <a:r>
              <a:rPr lang="en-US">
                <a:cs typeface="Arial"/>
              </a:rPr>
              <a:t>If interested, look at what the visualization community is doing: McGee et al. (2019).</a:t>
            </a:r>
          </a:p>
          <a:p>
            <a:r>
              <a:rPr lang="en-US">
                <a:cs typeface="Arial"/>
              </a:rPr>
              <a:t>The approach presented above can be useful for small networks.</a:t>
            </a:r>
          </a:p>
          <a:p>
            <a:pPr lvl="1"/>
            <a:r>
              <a:rPr lang="en-US">
                <a:cs typeface="Arial"/>
              </a:rPr>
              <a:t>Otherwise we will need interactivity.</a:t>
            </a:r>
          </a:p>
          <a:p>
            <a:r>
              <a:rPr lang="en-US">
                <a:cs typeface="Arial"/>
              </a:rPr>
              <a:t>Later we cover network measures: these can also be visualized with traditional types of plots without plotting the network structure.</a:t>
            </a:r>
          </a:p>
        </p:txBody>
      </p:sp>
    </p:spTree>
    <p:extLst>
      <p:ext uri="{BB962C8B-B14F-4D97-AF65-F5344CB8AC3E}">
        <p14:creationId xmlns:p14="http://schemas.microsoft.com/office/powerpoint/2010/main" val="185586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2088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networks</a:t>
            </a:r>
            <a:br>
              <a:rPr lang="en-US" dirty="0"/>
            </a:br>
            <a:r>
              <a:rPr lang="en-US" i="1" dirty="0"/>
              <a:t>as multilayer networks</a:t>
            </a:r>
          </a:p>
        </p:txBody>
      </p:sp>
      <p:sp>
        <p:nvSpPr>
          <p:cNvPr id="4" name="Ovale 21"/>
          <p:cNvSpPr/>
          <p:nvPr/>
        </p:nvSpPr>
        <p:spPr>
          <a:xfrm>
            <a:off x="613427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e 25"/>
          <p:cNvSpPr/>
          <p:nvPr/>
        </p:nvSpPr>
        <p:spPr>
          <a:xfrm>
            <a:off x="994427" y="31786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ttore 1 27"/>
          <p:cNvCxnSpPr>
            <a:stCxn id="4" idx="5"/>
            <a:endCxn id="5" idx="2"/>
          </p:cNvCxnSpPr>
          <p:nvPr/>
        </p:nvCxnSpPr>
        <p:spPr>
          <a:xfrm rot="16200000" flipH="1">
            <a:off x="827599" y="3126168"/>
            <a:ext cx="147778" cy="1858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Ovale 33"/>
          <p:cNvSpPr/>
          <p:nvPr/>
        </p:nvSpPr>
        <p:spPr>
          <a:xfrm>
            <a:off x="613427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e 36"/>
          <p:cNvSpPr/>
          <p:nvPr/>
        </p:nvSpPr>
        <p:spPr>
          <a:xfrm>
            <a:off x="1146827" y="5353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stCxn id="7" idx="0"/>
            <a:endCxn id="4" idx="4"/>
          </p:cNvCxnSpPr>
          <p:nvPr/>
        </p:nvCxnSpPr>
        <p:spPr>
          <a:xfrm flipV="1">
            <a:off x="727727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Ovale 23"/>
          <p:cNvSpPr/>
          <p:nvPr/>
        </p:nvSpPr>
        <p:spPr>
          <a:xfrm>
            <a:off x="1223027" y="24928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Connettore 1 28"/>
          <p:cNvCxnSpPr>
            <a:stCxn id="10" idx="4"/>
            <a:endCxn id="5" idx="0"/>
          </p:cNvCxnSpPr>
          <p:nvPr/>
        </p:nvCxnSpPr>
        <p:spPr>
          <a:xfrm rot="5400000">
            <a:off x="994427" y="28357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Ovale 37"/>
          <p:cNvSpPr/>
          <p:nvPr/>
        </p:nvSpPr>
        <p:spPr>
          <a:xfrm>
            <a:off x="1223027" y="4210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Connettore 1 47"/>
          <p:cNvCxnSpPr>
            <a:stCxn id="25" idx="3"/>
            <a:endCxn id="34" idx="2"/>
          </p:cNvCxnSpPr>
          <p:nvPr/>
        </p:nvCxnSpPr>
        <p:spPr>
          <a:xfrm flipH="1">
            <a:off x="994427" y="4862492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Connector 13"/>
          <p:cNvCxnSpPr>
            <a:stCxn id="34" idx="0"/>
            <a:endCxn id="5" idx="4"/>
          </p:cNvCxnSpPr>
          <p:nvPr/>
        </p:nvCxnSpPr>
        <p:spPr>
          <a:xfrm flipV="1">
            <a:off x="1108727" y="34072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Ovale 40"/>
          <p:cNvSpPr/>
          <p:nvPr/>
        </p:nvSpPr>
        <p:spPr>
          <a:xfrm>
            <a:off x="1756427" y="5200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1 42"/>
          <p:cNvCxnSpPr>
            <a:stCxn id="25" idx="5"/>
            <a:endCxn id="15" idx="1"/>
          </p:cNvCxnSpPr>
          <p:nvPr/>
        </p:nvCxnSpPr>
        <p:spPr>
          <a:xfrm>
            <a:off x="1646749" y="4862492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onnettore 1 46"/>
          <p:cNvCxnSpPr>
            <a:stCxn id="8" idx="6"/>
            <a:endCxn id="15" idx="2"/>
          </p:cNvCxnSpPr>
          <p:nvPr/>
        </p:nvCxnSpPr>
        <p:spPr>
          <a:xfrm flipV="1">
            <a:off x="1375427" y="5315070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Connector 17"/>
          <p:cNvCxnSpPr>
            <a:stCxn id="15" idx="0"/>
            <a:endCxn id="21" idx="4"/>
          </p:cNvCxnSpPr>
          <p:nvPr/>
        </p:nvCxnSpPr>
        <p:spPr>
          <a:xfrm flipV="1">
            <a:off x="1870727" y="3712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Connettore 1 32"/>
          <p:cNvCxnSpPr>
            <a:stCxn id="20" idx="1"/>
            <a:endCxn id="21" idx="1"/>
          </p:cNvCxnSpPr>
          <p:nvPr/>
        </p:nvCxnSpPr>
        <p:spPr>
          <a:xfrm>
            <a:off x="1485105" y="2983574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Ovale 22"/>
          <p:cNvSpPr/>
          <p:nvPr/>
        </p:nvSpPr>
        <p:spPr>
          <a:xfrm>
            <a:off x="1451627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e 26"/>
          <p:cNvSpPr/>
          <p:nvPr/>
        </p:nvSpPr>
        <p:spPr>
          <a:xfrm>
            <a:off x="1756427" y="3483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ttore 1 29"/>
          <p:cNvCxnSpPr>
            <a:stCxn id="10" idx="6"/>
            <a:endCxn id="29" idx="2"/>
          </p:cNvCxnSpPr>
          <p:nvPr/>
        </p:nvCxnSpPr>
        <p:spPr>
          <a:xfrm>
            <a:off x="1451627" y="26071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Connettore 1 30"/>
          <p:cNvCxnSpPr>
            <a:stCxn id="20" idx="7"/>
            <a:endCxn id="29" idx="2"/>
          </p:cNvCxnSpPr>
          <p:nvPr/>
        </p:nvCxnSpPr>
        <p:spPr>
          <a:xfrm rot="5400000" flipH="1" flipV="1">
            <a:off x="1703899" y="2778646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" name="Connettore 1 31"/>
          <p:cNvCxnSpPr>
            <a:stCxn id="10" idx="5"/>
            <a:endCxn id="20" idx="1"/>
          </p:cNvCxnSpPr>
          <p:nvPr/>
        </p:nvCxnSpPr>
        <p:spPr>
          <a:xfrm rot="16200000" flipH="1">
            <a:off x="1303849" y="2802318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Ovale 35"/>
          <p:cNvSpPr/>
          <p:nvPr/>
        </p:nvSpPr>
        <p:spPr>
          <a:xfrm>
            <a:off x="1451627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Connettore 1 45"/>
          <p:cNvCxnSpPr>
            <a:stCxn id="12" idx="5"/>
            <a:endCxn id="25" idx="1"/>
          </p:cNvCxnSpPr>
          <p:nvPr/>
        </p:nvCxnSpPr>
        <p:spPr>
          <a:xfrm rot="16200000" flipH="1">
            <a:off x="1303849" y="4519592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Connector 26"/>
          <p:cNvCxnSpPr>
            <a:stCxn id="12" idx="0"/>
            <a:endCxn id="10" idx="4"/>
          </p:cNvCxnSpPr>
          <p:nvPr/>
        </p:nvCxnSpPr>
        <p:spPr>
          <a:xfrm flipV="1">
            <a:off x="1337327" y="27214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Connector 27"/>
          <p:cNvCxnSpPr>
            <a:stCxn id="25" idx="0"/>
            <a:endCxn id="20" idx="4"/>
          </p:cNvCxnSpPr>
          <p:nvPr/>
        </p:nvCxnSpPr>
        <p:spPr>
          <a:xfrm flipV="1">
            <a:off x="1565927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Ovale 24"/>
          <p:cNvSpPr/>
          <p:nvPr/>
        </p:nvSpPr>
        <p:spPr>
          <a:xfrm>
            <a:off x="1908827" y="2721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e 38"/>
          <p:cNvSpPr/>
          <p:nvPr/>
        </p:nvSpPr>
        <p:spPr>
          <a:xfrm>
            <a:off x="1908827" y="4438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>
            <a:stCxn id="30" idx="0"/>
            <a:endCxn id="29" idx="4"/>
          </p:cNvCxnSpPr>
          <p:nvPr/>
        </p:nvCxnSpPr>
        <p:spPr>
          <a:xfrm flipV="1">
            <a:off x="2023127" y="2950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Connettore 1 43"/>
          <p:cNvCxnSpPr>
            <a:stCxn id="12" idx="6"/>
            <a:endCxn id="30" idx="2"/>
          </p:cNvCxnSpPr>
          <p:nvPr/>
        </p:nvCxnSpPr>
        <p:spPr>
          <a:xfrm>
            <a:off x="1451627" y="4324470"/>
            <a:ext cx="457200" cy="2286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ttore 1 44"/>
          <p:cNvCxnSpPr>
            <a:stCxn id="25" idx="7"/>
            <a:endCxn id="30" idx="2"/>
          </p:cNvCxnSpPr>
          <p:nvPr/>
        </p:nvCxnSpPr>
        <p:spPr>
          <a:xfrm rot="5400000" flipH="1" flipV="1">
            <a:off x="1703899" y="4495920"/>
            <a:ext cx="147778" cy="2620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Ovale 39"/>
          <p:cNvSpPr/>
          <p:nvPr/>
        </p:nvSpPr>
        <p:spPr>
          <a:xfrm>
            <a:off x="994427" y="48959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325395" y="3933056"/>
            <a:ext cx="2160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2125595" y="2636912"/>
            <a:ext cx="82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49531" y="234888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9" name="Left Brace 38"/>
          <p:cNvSpPr/>
          <p:nvPr/>
        </p:nvSpPr>
        <p:spPr bwMode="auto">
          <a:xfrm flipH="1">
            <a:off x="2989691" y="2492896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0" name="Left Brace 39"/>
          <p:cNvSpPr/>
          <p:nvPr/>
        </p:nvSpPr>
        <p:spPr bwMode="auto">
          <a:xfrm flipH="1">
            <a:off x="2989691" y="4005064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1819" y="3717032"/>
            <a:ext cx="26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edge types (layers)</a:t>
            </a:r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421739" y="3212976"/>
            <a:ext cx="720080" cy="688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 flipV="1">
            <a:off x="3421739" y="4005064"/>
            <a:ext cx="720080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2917683" y="1628800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actor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 flipH="1">
            <a:off x="2197603" y="2060848"/>
            <a:ext cx="864096" cy="2376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2197603" y="2060848"/>
            <a:ext cx="864096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728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 animBg="1"/>
      <p:bldP spid="41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0EBB2-F829-47BC-854F-9A0A277D616D}"/>
              </a:ext>
            </a:extLst>
          </p:cNvPr>
          <p:cNvSpPr txBox="1"/>
          <p:nvPr/>
        </p:nvSpPr>
        <p:spPr>
          <a:xfrm>
            <a:off x="540544" y="1956472"/>
            <a:ext cx="6812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Layers can be converted (individually or in groups) into </a:t>
            </a:r>
            <a:r>
              <a:rPr lang="en-US" dirty="0" err="1">
                <a:solidFill>
                  <a:srgbClr val="000000"/>
                </a:solidFill>
                <a:latin typeface="Arial"/>
                <a:ea typeface="ＭＳ Ｐゴシック"/>
              </a:rPr>
              <a:t>igraph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 networks and analyzed independently of each others.</a:t>
            </a:r>
          </a:p>
          <a:p>
            <a:r>
              <a:rPr lang="en-US" b="1" dirty="0">
                <a:solidFill>
                  <a:srgbClr val="002060"/>
                </a:solidFill>
                <a:latin typeface="Arial"/>
                <a:ea typeface="ＭＳ Ｐゴシック"/>
              </a:rPr>
              <a:t>summary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 () provides a comparison of all the layers in an undirected multilayer network.</a:t>
            </a:r>
          </a:p>
          <a:p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Before you execute summary():</a:t>
            </a:r>
          </a:p>
          <a:p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What is the layer with highest density?</a:t>
            </a:r>
          </a:p>
          <a:p>
            <a:pPr marL="342900" indent="-342900">
              <a:buFontTx/>
              <a:buAutoNum type="arabicParenR"/>
            </a:pPr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What is the layer with highest clustering coefficient?</a:t>
            </a:r>
          </a:p>
        </p:txBody>
      </p:sp>
    </p:spTree>
    <p:extLst>
      <p:ext uri="{BB962C8B-B14F-4D97-AF65-F5344CB8AC3E}">
        <p14:creationId xmlns:p14="http://schemas.microsoft.com/office/powerpoint/2010/main" val="33559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6159FC-9E93-4AE1-A473-0D90A81C4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19462"/>
              </p:ext>
            </p:extLst>
          </p:nvPr>
        </p:nvGraphicFramePr>
        <p:xfrm>
          <a:off x="540544" y="2849344"/>
          <a:ext cx="806291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3144">
                  <a:extLst>
                    <a:ext uri="{9D8B030D-6E8A-4147-A177-3AD203B41FA5}">
                      <a16:colId xmlns:a16="http://schemas.microsoft.com/office/drawing/2014/main" val="3421043316"/>
                    </a:ext>
                  </a:extLst>
                </a:gridCol>
                <a:gridCol w="792584">
                  <a:extLst>
                    <a:ext uri="{9D8B030D-6E8A-4147-A177-3AD203B41FA5}">
                      <a16:colId xmlns:a16="http://schemas.microsoft.com/office/drawing/2014/main" val="1572795820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3122282346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3639320328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2502217029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2181021316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3568420612"/>
                    </a:ext>
                  </a:extLst>
                </a:gridCol>
                <a:gridCol w="1007864">
                  <a:extLst>
                    <a:ext uri="{9D8B030D-6E8A-4147-A177-3AD203B41FA5}">
                      <a16:colId xmlns:a16="http://schemas.microsoft.com/office/drawing/2014/main" val="2812093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7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7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93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428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39552" y="2348880"/>
            <a:ext cx="142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summary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1322104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247956" cy="61653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119336"/>
            <a:ext cx="9252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 &lt;- </a:t>
            </a:r>
            <a:r>
              <a:rPr lang="en-US" sz="2000" b="1" dirty="0" err="1">
                <a:solidFill>
                  <a:srgbClr val="214887"/>
                </a:solidFill>
              </a:rPr>
              <a:t>degree_ml</a:t>
            </a:r>
            <a:r>
              <a:rPr lang="en-US" sz="2000" dirty="0"/>
              <a:t>(net, layers = &lt;</a:t>
            </a:r>
            <a:r>
              <a:rPr lang="en-US" sz="2000" dirty="0" err="1"/>
              <a:t>layername</a:t>
            </a:r>
            <a:r>
              <a:rPr lang="en-US" sz="2000" dirty="0"/>
              <a:t>&gt;)</a:t>
            </a:r>
          </a:p>
          <a:p>
            <a:r>
              <a:rPr lang="en-US" sz="2000" dirty="0" err="1"/>
              <a:t>hist</a:t>
            </a:r>
            <a:r>
              <a:rPr lang="en-US" sz="2000" dirty="0"/>
              <a:t>(d, breaks = max(d, </a:t>
            </a:r>
            <a:r>
              <a:rPr lang="en-US" sz="2000" dirty="0" err="1"/>
              <a:t>na.rm</a:t>
            </a:r>
            <a:r>
              <a:rPr lang="en-US" sz="2000" dirty="0"/>
              <a:t> = TRUE), main=&lt;</a:t>
            </a:r>
            <a:r>
              <a:rPr lang="en-US" sz="2000" dirty="0" err="1"/>
              <a:t>layername</a:t>
            </a:r>
            <a:r>
              <a:rPr lang="en-US" sz="2000" dirty="0"/>
              <a:t>&gt;, </a:t>
            </a:r>
            <a:r>
              <a:rPr lang="en-US" sz="2000" dirty="0" err="1"/>
              <a:t>xlab</a:t>
            </a:r>
            <a:r>
              <a:rPr lang="en-US" sz="2000" dirty="0"/>
              <a:t>="degree")</a:t>
            </a:r>
          </a:p>
        </p:txBody>
      </p:sp>
    </p:spTree>
    <p:extLst>
      <p:ext uri="{BB962C8B-B14F-4D97-AF65-F5344CB8AC3E}">
        <p14:creationId xmlns:p14="http://schemas.microsoft.com/office/powerpoint/2010/main" val="31598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measures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E6A5A-530F-42DF-8617-D9DD3BD36D3B}"/>
              </a:ext>
            </a:extLst>
          </p:cNvPr>
          <p:cNvSpPr/>
          <p:nvPr/>
        </p:nvSpPr>
        <p:spPr>
          <a:xfrm>
            <a:off x="581281" y="1556792"/>
            <a:ext cx="8167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() </a:t>
            </a:r>
            <a:r>
              <a:rPr lang="en-US" dirty="0"/>
              <a:t>can be used to compute various types of multilayer specific comparisons (e.g. the presence of the same actor on multiple layers).</a:t>
            </a:r>
            <a:br>
              <a:rPr lang="en-US" dirty="0"/>
            </a:br>
            <a:br>
              <a:rPr lang="en-US" dirty="0"/>
            </a:br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dirty="0"/>
              <a:t>(net, method="</a:t>
            </a:r>
            <a:r>
              <a:rPr lang="en-US" dirty="0" err="1"/>
              <a:t>jaccard.actors</a:t>
            </a:r>
            <a:r>
              <a:rPr lang="en-US" dirty="0"/>
              <a:t>")</a:t>
            </a:r>
          </a:p>
          <a:p>
            <a:endParaRPr lang="sv-SE" dirty="0">
              <a:solidFill>
                <a:schemeClr val="accent2"/>
              </a:solidFill>
            </a:endParaRP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935925F-3FEC-4196-852C-3E01B8516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07190"/>
              </p:ext>
            </p:extLst>
          </p:nvPr>
        </p:nvGraphicFramePr>
        <p:xfrm>
          <a:off x="687226" y="2864943"/>
          <a:ext cx="6333046" cy="22250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8348">
                  <a:extLst>
                    <a:ext uri="{9D8B030D-6E8A-4147-A177-3AD203B41FA5}">
                      <a16:colId xmlns:a16="http://schemas.microsoft.com/office/drawing/2014/main" val="3421043316"/>
                    </a:ext>
                  </a:extLst>
                </a:gridCol>
                <a:gridCol w="1132666">
                  <a:extLst>
                    <a:ext uri="{9D8B030D-6E8A-4147-A177-3AD203B41FA5}">
                      <a16:colId xmlns:a16="http://schemas.microsoft.com/office/drawing/2014/main" val="1572795820"/>
                    </a:ext>
                  </a:extLst>
                </a:gridCol>
                <a:gridCol w="1055508">
                  <a:extLst>
                    <a:ext uri="{9D8B030D-6E8A-4147-A177-3AD203B41FA5}">
                      <a16:colId xmlns:a16="http://schemas.microsoft.com/office/drawing/2014/main" val="3122282346"/>
                    </a:ext>
                  </a:extLst>
                </a:gridCol>
                <a:gridCol w="1055508">
                  <a:extLst>
                    <a:ext uri="{9D8B030D-6E8A-4147-A177-3AD203B41FA5}">
                      <a16:colId xmlns:a16="http://schemas.microsoft.com/office/drawing/2014/main" val="3639320328"/>
                    </a:ext>
                  </a:extLst>
                </a:gridCol>
                <a:gridCol w="1055508">
                  <a:extLst>
                    <a:ext uri="{9D8B030D-6E8A-4147-A177-3AD203B41FA5}">
                      <a16:colId xmlns:a16="http://schemas.microsoft.com/office/drawing/2014/main" val="2502217029"/>
                    </a:ext>
                  </a:extLst>
                </a:gridCol>
                <a:gridCol w="1055508">
                  <a:extLst>
                    <a:ext uri="{9D8B030D-6E8A-4147-A177-3AD203B41FA5}">
                      <a16:colId xmlns:a16="http://schemas.microsoft.com/office/drawing/2014/main" val="218102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7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7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93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4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92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layer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compute the following layer comparisons:</a:t>
            </a:r>
          </a:p>
          <a:p>
            <a:r>
              <a:rPr lang="en-US" dirty="0" err="1"/>
              <a:t>jaccard.actors</a:t>
            </a:r>
            <a:endParaRPr lang="en-US" dirty="0"/>
          </a:p>
          <a:p>
            <a:pPr lvl="1"/>
            <a:r>
              <a:rPr lang="en-US" dirty="0"/>
              <a:t>Higher if many actors are common.</a:t>
            </a:r>
          </a:p>
          <a:p>
            <a:r>
              <a:rPr lang="en-US" dirty="0" err="1"/>
              <a:t>pearson.degree</a:t>
            </a:r>
            <a:endParaRPr lang="en-US" dirty="0"/>
          </a:p>
          <a:p>
            <a:pPr lvl="1"/>
            <a:r>
              <a:rPr lang="en-US" dirty="0"/>
              <a:t>Higher if actors have high (resp., low) degree in both layers (“popular” actors are popular in both).</a:t>
            </a:r>
          </a:p>
          <a:p>
            <a:r>
              <a:rPr lang="en-US" dirty="0" err="1"/>
              <a:t>jaccard.edges</a:t>
            </a:r>
            <a:endParaRPr lang="en-US" dirty="0"/>
          </a:p>
          <a:p>
            <a:pPr lvl="1"/>
            <a:r>
              <a:rPr lang="en-US" dirty="0"/>
              <a:t>Higher if actors are adjacent to the same individuals in both layers.</a:t>
            </a:r>
          </a:p>
          <a:p>
            <a:r>
              <a:rPr lang="en-US" dirty="0" err="1"/>
              <a:t>coverage.edges</a:t>
            </a:r>
            <a:endParaRPr lang="en-US" dirty="0"/>
          </a:p>
          <a:p>
            <a:pPr lvl="1"/>
            <a:r>
              <a:rPr lang="en-US" dirty="0"/>
              <a:t>Percentage of edges in one layer that are also present in the other.</a:t>
            </a:r>
          </a:p>
        </p:txBody>
      </p:sp>
    </p:spTree>
    <p:extLst>
      <p:ext uri="{BB962C8B-B14F-4D97-AF65-F5344CB8AC3E}">
        <p14:creationId xmlns:p14="http://schemas.microsoft.com/office/powerpoint/2010/main" val="3519418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layer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dirty="0"/>
              <a:t>(net, method=“XXXXX”)</a:t>
            </a:r>
          </a:p>
          <a:p>
            <a:r>
              <a:rPr lang="en-US" dirty="0" err="1"/>
              <a:t>pearson.degree</a:t>
            </a:r>
            <a:endParaRPr lang="en-US" dirty="0"/>
          </a:p>
          <a:p>
            <a:pPr lvl="1"/>
            <a:r>
              <a:rPr lang="en-US" dirty="0"/>
              <a:t>Which pair of layers has the highest value?</a:t>
            </a:r>
          </a:p>
          <a:p>
            <a:pPr lvl="1"/>
            <a:r>
              <a:rPr lang="en-US" dirty="0"/>
              <a:t>Which pair of layers has the lowest value?</a:t>
            </a:r>
          </a:p>
          <a:p>
            <a:pPr lvl="1"/>
            <a:r>
              <a:rPr lang="en-US" dirty="0"/>
              <a:t>Is the lowest value negative?</a:t>
            </a:r>
          </a:p>
          <a:p>
            <a:r>
              <a:rPr lang="en-US" dirty="0" err="1"/>
              <a:t>coverage.edges</a:t>
            </a:r>
            <a:endParaRPr lang="en-US" dirty="0"/>
          </a:p>
          <a:p>
            <a:pPr lvl="1"/>
            <a:r>
              <a:rPr lang="en-US" dirty="0"/>
              <a:t>Which pair of layers has the highest value?</a:t>
            </a:r>
          </a:p>
          <a:p>
            <a:pPr lvl="1"/>
            <a:r>
              <a:rPr lang="en-US" dirty="0"/>
              <a:t>What highest value do you expect?</a:t>
            </a:r>
          </a:p>
        </p:txBody>
      </p:sp>
    </p:spTree>
    <p:extLst>
      <p:ext uri="{BB962C8B-B14F-4D97-AF65-F5344CB8AC3E}">
        <p14:creationId xmlns:p14="http://schemas.microsoft.com/office/powerpoint/2010/main" val="22048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degree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74376"/>
            <a:ext cx="7859159" cy="27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6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805863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3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96994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vertex: number of adjacent edges.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07295"/>
            <a:ext cx="6992776" cy="2736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832" y="469552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9992" y="411946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9752" y="404745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696" y="476753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848" y="325536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2160" y="505556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323" y="275131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328" y="332737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40299" y="332737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pic>
        <p:nvPicPr>
          <p:cNvPr id="16" name="Picture 15" descr="Rplot0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28" y="3933056"/>
            <a:ext cx="3168352" cy="23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 networks</a:t>
            </a:r>
            <a:br>
              <a:rPr lang="en-US" dirty="0"/>
            </a:br>
            <a:r>
              <a:rPr lang="en-US" i="1" dirty="0"/>
              <a:t>as multilayer networks</a:t>
            </a:r>
          </a:p>
        </p:txBody>
      </p:sp>
      <p:sp>
        <p:nvSpPr>
          <p:cNvPr id="4" name="Ovale 21"/>
          <p:cNvSpPr/>
          <p:nvPr/>
        </p:nvSpPr>
        <p:spPr>
          <a:xfrm>
            <a:off x="611560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e 25"/>
          <p:cNvSpPr/>
          <p:nvPr/>
        </p:nvSpPr>
        <p:spPr>
          <a:xfrm>
            <a:off x="992560" y="31786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ttore 1 27"/>
          <p:cNvCxnSpPr>
            <a:stCxn id="4" idx="5"/>
            <a:endCxn id="5" idx="2"/>
          </p:cNvCxnSpPr>
          <p:nvPr/>
        </p:nvCxnSpPr>
        <p:spPr>
          <a:xfrm rot="16200000" flipH="1">
            <a:off x="825732" y="3126168"/>
            <a:ext cx="147778" cy="1858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Ovale 33"/>
          <p:cNvSpPr/>
          <p:nvPr/>
        </p:nvSpPr>
        <p:spPr>
          <a:xfrm>
            <a:off x="611560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e 36"/>
          <p:cNvSpPr/>
          <p:nvPr/>
        </p:nvSpPr>
        <p:spPr>
          <a:xfrm>
            <a:off x="1144960" y="5353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stCxn id="7" idx="0"/>
            <a:endCxn id="4" idx="4"/>
          </p:cNvCxnSpPr>
          <p:nvPr/>
        </p:nvCxnSpPr>
        <p:spPr>
          <a:xfrm flipV="1">
            <a:off x="725860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Ovale 23"/>
          <p:cNvSpPr/>
          <p:nvPr/>
        </p:nvSpPr>
        <p:spPr>
          <a:xfrm>
            <a:off x="1221160" y="24928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Connettore 1 28"/>
          <p:cNvCxnSpPr>
            <a:stCxn id="10" idx="4"/>
            <a:endCxn id="5" idx="0"/>
          </p:cNvCxnSpPr>
          <p:nvPr/>
        </p:nvCxnSpPr>
        <p:spPr>
          <a:xfrm rot="5400000">
            <a:off x="992560" y="28357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Ovale 37"/>
          <p:cNvSpPr/>
          <p:nvPr/>
        </p:nvSpPr>
        <p:spPr>
          <a:xfrm>
            <a:off x="1221160" y="4210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Connettore 1 47"/>
          <p:cNvCxnSpPr>
            <a:stCxn id="25" idx="3"/>
            <a:endCxn id="34" idx="2"/>
          </p:cNvCxnSpPr>
          <p:nvPr/>
        </p:nvCxnSpPr>
        <p:spPr>
          <a:xfrm flipH="1">
            <a:off x="992560" y="4862492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Connector 13"/>
          <p:cNvCxnSpPr>
            <a:stCxn id="34" idx="0"/>
            <a:endCxn id="5" idx="4"/>
          </p:cNvCxnSpPr>
          <p:nvPr/>
        </p:nvCxnSpPr>
        <p:spPr>
          <a:xfrm flipV="1">
            <a:off x="1106860" y="34072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Ovale 40"/>
          <p:cNvSpPr/>
          <p:nvPr/>
        </p:nvSpPr>
        <p:spPr>
          <a:xfrm>
            <a:off x="1754560" y="5200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1 42"/>
          <p:cNvCxnSpPr>
            <a:stCxn id="25" idx="5"/>
            <a:endCxn id="15" idx="1"/>
          </p:cNvCxnSpPr>
          <p:nvPr/>
        </p:nvCxnSpPr>
        <p:spPr>
          <a:xfrm>
            <a:off x="1644882" y="4862492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onnettore 1 46"/>
          <p:cNvCxnSpPr>
            <a:stCxn id="8" idx="6"/>
            <a:endCxn id="15" idx="2"/>
          </p:cNvCxnSpPr>
          <p:nvPr/>
        </p:nvCxnSpPr>
        <p:spPr>
          <a:xfrm flipV="1">
            <a:off x="1373560" y="5315070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Connector 17"/>
          <p:cNvCxnSpPr>
            <a:stCxn id="15" idx="0"/>
            <a:endCxn id="21" idx="4"/>
          </p:cNvCxnSpPr>
          <p:nvPr/>
        </p:nvCxnSpPr>
        <p:spPr>
          <a:xfrm flipV="1">
            <a:off x="1868860" y="3712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Connettore 1 32"/>
          <p:cNvCxnSpPr>
            <a:stCxn id="20" idx="1"/>
            <a:endCxn id="21" idx="1"/>
          </p:cNvCxnSpPr>
          <p:nvPr/>
        </p:nvCxnSpPr>
        <p:spPr>
          <a:xfrm>
            <a:off x="1483238" y="2983574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Ovale 22"/>
          <p:cNvSpPr/>
          <p:nvPr/>
        </p:nvSpPr>
        <p:spPr>
          <a:xfrm>
            <a:off x="1449760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e 26"/>
          <p:cNvSpPr/>
          <p:nvPr/>
        </p:nvSpPr>
        <p:spPr>
          <a:xfrm>
            <a:off x="1754560" y="3483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ttore 1 29"/>
          <p:cNvCxnSpPr>
            <a:stCxn id="10" idx="6"/>
            <a:endCxn id="29" idx="2"/>
          </p:cNvCxnSpPr>
          <p:nvPr/>
        </p:nvCxnSpPr>
        <p:spPr>
          <a:xfrm>
            <a:off x="1449760" y="26071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Connettore 1 30"/>
          <p:cNvCxnSpPr>
            <a:stCxn id="20" idx="7"/>
            <a:endCxn id="29" idx="2"/>
          </p:cNvCxnSpPr>
          <p:nvPr/>
        </p:nvCxnSpPr>
        <p:spPr>
          <a:xfrm rot="5400000" flipH="1" flipV="1">
            <a:off x="1702032" y="2778646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" name="Connettore 1 31"/>
          <p:cNvCxnSpPr>
            <a:stCxn id="10" idx="5"/>
            <a:endCxn id="20" idx="1"/>
          </p:cNvCxnSpPr>
          <p:nvPr/>
        </p:nvCxnSpPr>
        <p:spPr>
          <a:xfrm rot="16200000" flipH="1">
            <a:off x="1301982" y="2802318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Ovale 35"/>
          <p:cNvSpPr/>
          <p:nvPr/>
        </p:nvSpPr>
        <p:spPr>
          <a:xfrm>
            <a:off x="1449760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Connettore 1 45"/>
          <p:cNvCxnSpPr>
            <a:stCxn id="12" idx="5"/>
            <a:endCxn id="25" idx="1"/>
          </p:cNvCxnSpPr>
          <p:nvPr/>
        </p:nvCxnSpPr>
        <p:spPr>
          <a:xfrm rot="16200000" flipH="1">
            <a:off x="1301982" y="4519592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Connector 26"/>
          <p:cNvCxnSpPr>
            <a:stCxn id="12" idx="0"/>
            <a:endCxn id="10" idx="4"/>
          </p:cNvCxnSpPr>
          <p:nvPr/>
        </p:nvCxnSpPr>
        <p:spPr>
          <a:xfrm flipV="1">
            <a:off x="1335460" y="27214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Connector 27"/>
          <p:cNvCxnSpPr>
            <a:stCxn id="25" idx="0"/>
            <a:endCxn id="20" idx="4"/>
          </p:cNvCxnSpPr>
          <p:nvPr/>
        </p:nvCxnSpPr>
        <p:spPr>
          <a:xfrm flipV="1">
            <a:off x="1564060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Ovale 24"/>
          <p:cNvSpPr/>
          <p:nvPr/>
        </p:nvSpPr>
        <p:spPr>
          <a:xfrm>
            <a:off x="1906960" y="2721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e 38"/>
          <p:cNvSpPr/>
          <p:nvPr/>
        </p:nvSpPr>
        <p:spPr>
          <a:xfrm>
            <a:off x="1906960" y="4438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>
            <a:stCxn id="30" idx="0"/>
            <a:endCxn id="29" idx="4"/>
          </p:cNvCxnSpPr>
          <p:nvPr/>
        </p:nvCxnSpPr>
        <p:spPr>
          <a:xfrm flipV="1">
            <a:off x="2021260" y="2950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Connettore 1 43"/>
          <p:cNvCxnSpPr>
            <a:stCxn id="12" idx="6"/>
            <a:endCxn id="30" idx="2"/>
          </p:cNvCxnSpPr>
          <p:nvPr/>
        </p:nvCxnSpPr>
        <p:spPr>
          <a:xfrm>
            <a:off x="1449760" y="4324470"/>
            <a:ext cx="457200" cy="2286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ttore 1 44"/>
          <p:cNvCxnSpPr>
            <a:stCxn id="25" idx="7"/>
            <a:endCxn id="30" idx="2"/>
          </p:cNvCxnSpPr>
          <p:nvPr/>
        </p:nvCxnSpPr>
        <p:spPr>
          <a:xfrm rot="5400000" flipH="1" flipV="1">
            <a:off x="1702032" y="4495920"/>
            <a:ext cx="147778" cy="2620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Ovale 39"/>
          <p:cNvSpPr/>
          <p:nvPr/>
        </p:nvSpPr>
        <p:spPr>
          <a:xfrm>
            <a:off x="992560" y="48959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323528" y="3933056"/>
            <a:ext cx="2160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2771800" y="2388944"/>
            <a:ext cx="59845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Multi-relational networks</a:t>
            </a:r>
          </a:p>
          <a:p>
            <a:r>
              <a:rPr lang="en-US" dirty="0"/>
              <a:t>(collaboration, leisure, bullying, knowledge exchange, </a:t>
            </a:r>
            <a:r>
              <a:rPr lang="mr-IN" dirty="0"/>
              <a:t>…</a:t>
            </a:r>
            <a:r>
              <a:rPr lang="sv-SE" dirty="0"/>
              <a:t>)</a:t>
            </a:r>
          </a:p>
          <a:p>
            <a:endParaRPr lang="sv-SE" dirty="0"/>
          </a:p>
          <a:p>
            <a:r>
              <a:rPr lang="en-US" dirty="0"/>
              <a:t>Connections on different social network platforms</a:t>
            </a:r>
          </a:p>
          <a:p>
            <a:r>
              <a:rPr lang="en-US" dirty="0"/>
              <a:t>(Twitter, YouTube, Facebook)</a:t>
            </a:r>
          </a:p>
          <a:p>
            <a:endParaRPr lang="en-US" dirty="0"/>
          </a:p>
          <a:p>
            <a:r>
              <a:rPr lang="en-US" dirty="0"/>
              <a:t>Different types of connections on the same platform</a:t>
            </a:r>
          </a:p>
          <a:p>
            <a:r>
              <a:rPr lang="en-US" dirty="0"/>
              <a:t>(follow, RT, reply, mention, like)</a:t>
            </a:r>
          </a:p>
          <a:p>
            <a:endParaRPr lang="en-US" dirty="0"/>
          </a:p>
          <a:p>
            <a:r>
              <a:rPr lang="en-US" dirty="0"/>
              <a:t>Topical conversational networks</a:t>
            </a:r>
          </a:p>
          <a:p>
            <a:r>
              <a:rPr lang="en-US" dirty="0"/>
              <a:t>(one topic per layer)</a:t>
            </a:r>
          </a:p>
          <a:p>
            <a:r>
              <a:rPr lang="en-US" dirty="0"/>
              <a:t>(see: Temporal Text Networks)</a:t>
            </a:r>
          </a:p>
        </p:txBody>
      </p:sp>
    </p:spTree>
    <p:extLst>
      <p:ext uri="{BB962C8B-B14F-4D97-AF65-F5344CB8AC3E}">
        <p14:creationId xmlns:p14="http://schemas.microsoft.com/office/powerpoint/2010/main" val="6945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Degree and neighborhood</a:t>
            </a:r>
          </a:p>
        </p:txBody>
      </p:sp>
      <p:sp>
        <p:nvSpPr>
          <p:cNvPr id="301" name="Shape 301"/>
          <p:cNvSpPr/>
          <p:nvPr/>
        </p:nvSpPr>
        <p:spPr>
          <a:xfrm>
            <a:off x="467544" y="2031530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02" name="Shape 302"/>
          <p:cNvSpPr/>
          <p:nvPr/>
        </p:nvSpPr>
        <p:spPr>
          <a:xfrm>
            <a:off x="5652193" y="2031530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03" name="Shape 303"/>
          <p:cNvSpPr txBox="1"/>
          <p:nvPr/>
        </p:nvSpPr>
        <p:spPr>
          <a:xfrm>
            <a:off x="2450414" y="203153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/>
              <a:t>Degree: 3</a:t>
            </a:r>
          </a:p>
          <a:p>
            <a:pPr lvl="0" algn="r" rtl="0">
              <a:buNone/>
            </a:pPr>
            <a:r>
              <a:rPr lang="en" sz="1800"/>
              <a:t>Central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2450414" y="31656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/>
              <a:t>Degree: 3</a:t>
            </a:r>
          </a:p>
          <a:p>
            <a:pPr lvl="0" algn="r" rtl="0">
              <a:buNone/>
            </a:pPr>
            <a:r>
              <a:rPr lang="en" sz="1800"/>
              <a:t>Central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545114" y="203153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Degree: 2</a:t>
            </a:r>
          </a:p>
          <a:p>
            <a:pPr lvl="0" rtl="0">
              <a:buNone/>
            </a:pPr>
            <a:r>
              <a:rPr lang="en" sz="1800"/>
              <a:t>Peripheral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545114" y="3150505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Degree: 2</a:t>
            </a:r>
          </a:p>
          <a:p>
            <a:pPr lvl="0" rtl="0">
              <a:buNone/>
            </a:pPr>
            <a:r>
              <a:rPr lang="en" sz="1800"/>
              <a:t>Peripheral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004431" y="43560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dirty="0"/>
              <a:t>Neighbors: 3</a:t>
            </a:r>
          </a:p>
          <a:p>
            <a:pPr lvl="0" algn="ctr" rtl="0">
              <a:buNone/>
            </a:pPr>
            <a:r>
              <a:rPr lang="en" sz="1800" dirty="0"/>
              <a:t>Central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207268" y="43560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dirty="0"/>
              <a:t>Neighbors: 4</a:t>
            </a:r>
          </a:p>
          <a:p>
            <a:pPr lvl="0" algn="ctr" rtl="0">
              <a:buNone/>
            </a:pPr>
            <a:r>
              <a:rPr lang="en" sz="1800" dirty="0"/>
              <a:t>Very central</a:t>
            </a:r>
          </a:p>
        </p:txBody>
      </p:sp>
      <p:cxnSp>
        <p:nvCxnSpPr>
          <p:cNvPr id="309" name="Shape 309"/>
          <p:cNvCxnSpPr/>
          <p:nvPr/>
        </p:nvCxnSpPr>
        <p:spPr>
          <a:xfrm flipH="1">
            <a:off x="4427984" y="1844824"/>
            <a:ext cx="23399" cy="3386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>
            <a:off x="395536" y="4365104"/>
            <a:ext cx="8525328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/>
          <p:cNvSpPr/>
          <p:nvPr/>
        </p:nvSpPr>
        <p:spPr>
          <a:xfrm>
            <a:off x="539552" y="5445224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214987"/>
                </a:solidFill>
                <a:latin typeface="LMMonoLt10"/>
              </a:rPr>
              <a:t>neighborhood_ml</a:t>
            </a:r>
            <a:endParaRPr lang="en-US" sz="2400" b="1" dirty="0">
              <a:solidFill>
                <a:srgbClr val="214987"/>
              </a:solidFill>
              <a:latin typeface="LMMonoLt10"/>
            </a:endParaRPr>
          </a:p>
          <a:p>
            <a:r>
              <a:rPr lang="en-US" sz="2400" b="1" dirty="0" err="1">
                <a:solidFill>
                  <a:srgbClr val="214987"/>
                </a:solidFill>
                <a:latin typeface="LMMonoLt10"/>
              </a:rPr>
              <a:t>xneighborhood_ml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71758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308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Task: find 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748464" cy="482453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dirty="0" err="1">
                <a:latin typeface="LMMono10"/>
              </a:rPr>
              <a:t>top_values</a:t>
            </a:r>
            <a:r>
              <a:rPr lang="en-US" dirty="0">
                <a:latin typeface="LMMono10"/>
              </a:rPr>
              <a:t> 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head</a:t>
            </a:r>
            <a:r>
              <a:rPr lang="en-US" dirty="0">
                <a:latin typeface="LMMono10"/>
              </a:rPr>
              <a:t>( n[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 )</a:t>
            </a:r>
          </a:p>
          <a:p>
            <a:pPr marL="0" indent="0">
              <a:buNone/>
            </a:pPr>
            <a:r>
              <a:rPr lang="en-US" dirty="0" err="1">
                <a:latin typeface="LMMono10"/>
              </a:rPr>
              <a:t>top_actors</a:t>
            </a:r>
            <a:r>
              <a:rPr lang="en-US" dirty="0">
                <a:latin typeface="LMMono10"/>
              </a:rPr>
              <a:t> 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head</a:t>
            </a:r>
            <a:r>
              <a:rPr lang="en-US" dirty="0">
                <a:latin typeface="LMMono10"/>
              </a:rPr>
              <a:t>(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 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xneighborhood_ml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LMMonoLt10"/>
              </a:rPr>
              <a:t># You can also pass c("leisure", "work", </a:t>
            </a:r>
            <a:r>
              <a:rPr lang="mr-IN" dirty="0">
                <a:solidFill>
                  <a:srgbClr val="008000"/>
                </a:solidFill>
                <a:latin typeface="LMMonoLt10"/>
              </a:rPr>
              <a:t>…</a:t>
            </a:r>
            <a:r>
              <a:rPr lang="sv-SE" dirty="0">
                <a:solidFill>
                  <a:srgbClr val="008000"/>
                </a:solidFill>
                <a:latin typeface="LMMonoLt10"/>
              </a:rPr>
              <a:t>)</a:t>
            </a:r>
            <a:r>
              <a:rPr lang="en-US" dirty="0">
                <a:solidFill>
                  <a:srgbClr val="008000"/>
                </a:solidFill>
                <a:latin typeface="LMMonoLt10"/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degree_deviation_ml</a:t>
            </a:r>
            <a:r>
              <a:rPr lang="en-US" dirty="0">
                <a:latin typeface="LMMonoLt10"/>
              </a:rPr>
              <a:t>(net, actors=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"U4"</a:t>
            </a:r>
            <a:r>
              <a:rPr lang="en-US" dirty="0">
                <a:latin typeface="LMMonoLt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393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sv-SE" dirty="0" err="1"/>
              <a:t>Layer</a:t>
            </a:r>
            <a:r>
              <a:rPr lang="sv-SE" dirty="0"/>
              <a:t> </a:t>
            </a:r>
            <a:r>
              <a:rPr lang="en" dirty="0"/>
              <a:t>relevance</a:t>
            </a:r>
          </a:p>
        </p:txBody>
      </p:sp>
      <p:sp>
        <p:nvSpPr>
          <p:cNvPr id="317" name="Shape 317"/>
          <p:cNvSpPr/>
          <p:nvPr/>
        </p:nvSpPr>
        <p:spPr>
          <a:xfrm>
            <a:off x="395536" y="1700808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18" name="Shape 318"/>
          <p:cNvSpPr/>
          <p:nvPr/>
        </p:nvSpPr>
        <p:spPr>
          <a:xfrm>
            <a:off x="395536" y="4127945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19" name="Shape 319"/>
          <p:cNvSpPr txBox="1"/>
          <p:nvPr/>
        </p:nvSpPr>
        <p:spPr>
          <a:xfrm>
            <a:off x="3551211" y="2536083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</a:t>
            </a:r>
          </a:p>
          <a:p>
            <a:endParaRPr lang="en" sz="1800"/>
          </a:p>
        </p:txBody>
      </p:sp>
      <p:cxnSp>
        <p:nvCxnSpPr>
          <p:cNvPr id="320" name="Shape 320"/>
          <p:cNvCxnSpPr/>
          <p:nvPr/>
        </p:nvCxnSpPr>
        <p:spPr>
          <a:xfrm rot="10800000" flipH="1">
            <a:off x="3290836" y="2125008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1" name="Shape 321"/>
          <p:cNvSpPr/>
          <p:nvPr/>
        </p:nvSpPr>
        <p:spPr>
          <a:xfrm>
            <a:off x="3309186" y="1721308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5780936" y="1931958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neighbors: </a:t>
            </a:r>
            <a:r>
              <a:rPr lang="en" sz="1800" b="1">
                <a:solidFill>
                  <a:srgbClr val="0000FF"/>
                </a:solidFill>
              </a:rPr>
              <a:t>relevance 100%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569561" y="4951070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4 neighbors</a:t>
            </a:r>
          </a:p>
          <a:p>
            <a:endParaRPr lang="en" sz="1800"/>
          </a:p>
        </p:txBody>
      </p:sp>
      <p:cxnSp>
        <p:nvCxnSpPr>
          <p:cNvPr id="324" name="Shape 324"/>
          <p:cNvCxnSpPr/>
          <p:nvPr/>
        </p:nvCxnSpPr>
        <p:spPr>
          <a:xfrm rot="10800000" flipH="1">
            <a:off x="3309186" y="4539995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/>
          <p:nvPr/>
        </p:nvSpPr>
        <p:spPr>
          <a:xfrm>
            <a:off x="3327536" y="4136295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5799286" y="4346945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2 neighbors: </a:t>
            </a:r>
            <a:r>
              <a:rPr lang="en" sz="1800" b="1">
                <a:solidFill>
                  <a:srgbClr val="0000FF"/>
                </a:solidFill>
              </a:rPr>
              <a:t>relevance 50%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92209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Exclusive neighbors</a:t>
            </a:r>
          </a:p>
        </p:txBody>
      </p:sp>
      <p:sp>
        <p:nvSpPr>
          <p:cNvPr id="336" name="Shape 336"/>
          <p:cNvSpPr/>
          <p:nvPr/>
        </p:nvSpPr>
        <p:spPr>
          <a:xfrm>
            <a:off x="611560" y="2780928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37" name="Shape 337"/>
          <p:cNvSpPr/>
          <p:nvPr/>
        </p:nvSpPr>
        <p:spPr>
          <a:xfrm>
            <a:off x="5750251" y="2780928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38" name="Shape 338"/>
          <p:cNvSpPr txBox="1"/>
          <p:nvPr/>
        </p:nvSpPr>
        <p:spPr>
          <a:xfrm>
            <a:off x="3378481" y="2916328"/>
            <a:ext cx="19382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/>
              <a:t>3 neighbors</a:t>
            </a:r>
          </a:p>
          <a:p>
            <a:pPr lvl="0" rtl="0">
              <a:buNone/>
            </a:pPr>
            <a:r>
              <a:rPr lang="en" sz="1800" b="1" dirty="0">
                <a:solidFill>
                  <a:srgbClr val="0000FF"/>
                </a:solidFill>
              </a:rPr>
              <a:t>0 x-neighbors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799154" y="4053700"/>
            <a:ext cx="20408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 dirty="0"/>
              <a:t>2 neighbors</a:t>
            </a:r>
          </a:p>
          <a:p>
            <a:pPr lvl="0" algn="r" rtl="0">
              <a:buNone/>
            </a:pPr>
            <a:r>
              <a:rPr lang="en" sz="1800" b="1" dirty="0">
                <a:solidFill>
                  <a:srgbClr val="0000FF"/>
                </a:solidFill>
              </a:rPr>
              <a:t>2 x-neighbors</a:t>
            </a:r>
          </a:p>
        </p:txBody>
      </p:sp>
    </p:spTree>
    <p:extLst>
      <p:ext uri="{BB962C8B-B14F-4D97-AF65-F5344CB8AC3E}">
        <p14:creationId xmlns:p14="http://schemas.microsoft.com/office/powerpoint/2010/main" val="2999878318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/>
              <a:t>Exclusive </a:t>
            </a:r>
            <a:r>
              <a:rPr lang="sv-SE" dirty="0" err="1"/>
              <a:t>layer</a:t>
            </a:r>
            <a:r>
              <a:rPr lang="sv-SE" dirty="0"/>
              <a:t> </a:t>
            </a:r>
            <a:r>
              <a:rPr lang="en" dirty="0"/>
              <a:t>relevance</a:t>
            </a:r>
          </a:p>
        </p:txBody>
      </p:sp>
      <p:sp>
        <p:nvSpPr>
          <p:cNvPr id="346" name="Shape 346"/>
          <p:cNvSpPr/>
          <p:nvPr/>
        </p:nvSpPr>
        <p:spPr>
          <a:xfrm>
            <a:off x="467544" y="1844824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47" name="Shape 347"/>
          <p:cNvSpPr/>
          <p:nvPr/>
        </p:nvSpPr>
        <p:spPr>
          <a:xfrm>
            <a:off x="467544" y="4271961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48" name="Shape 348"/>
          <p:cNvSpPr txBox="1"/>
          <p:nvPr/>
        </p:nvSpPr>
        <p:spPr>
          <a:xfrm>
            <a:off x="3623219" y="2680099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</a:t>
            </a:r>
          </a:p>
          <a:p>
            <a:endParaRPr lang="en" sz="1800"/>
          </a:p>
        </p:txBody>
      </p:sp>
      <p:cxnSp>
        <p:nvCxnSpPr>
          <p:cNvPr id="349" name="Shape 349"/>
          <p:cNvCxnSpPr/>
          <p:nvPr/>
        </p:nvCxnSpPr>
        <p:spPr>
          <a:xfrm rot="10800000" flipH="1">
            <a:off x="3362844" y="2269024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/>
          <p:nvPr/>
        </p:nvSpPr>
        <p:spPr>
          <a:xfrm>
            <a:off x="3381194" y="1865324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5852944" y="2075974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neighbors: relevance 100%</a:t>
            </a:r>
          </a:p>
          <a:p>
            <a:pPr lvl="0" rtl="0">
              <a:buNone/>
            </a:pPr>
            <a:r>
              <a:rPr lang="en" sz="1800"/>
              <a:t>0 x-neighbors</a:t>
            </a:r>
          </a:p>
          <a:p>
            <a:pPr lvl="0" rtl="0">
              <a:buNone/>
            </a:pPr>
            <a:r>
              <a:rPr lang="en" sz="1800" b="1">
                <a:solidFill>
                  <a:srgbClr val="0000FF"/>
                </a:solidFill>
              </a:rPr>
              <a:t>x-relevance: 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3641569" y="5095086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4 neighbors</a:t>
            </a:r>
          </a:p>
          <a:p>
            <a:endParaRPr lang="en" sz="1800"/>
          </a:p>
        </p:txBody>
      </p:sp>
      <p:cxnSp>
        <p:nvCxnSpPr>
          <p:cNvPr id="353" name="Shape 353"/>
          <p:cNvCxnSpPr/>
          <p:nvPr/>
        </p:nvCxnSpPr>
        <p:spPr>
          <a:xfrm rot="10800000" flipH="1">
            <a:off x="3381194" y="4684011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/>
          <p:nvPr/>
        </p:nvSpPr>
        <p:spPr>
          <a:xfrm>
            <a:off x="3399544" y="4280311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5871294" y="4490993"/>
            <a:ext cx="3450299" cy="1004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2 neighbors: relevance 50%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/>
              <a:t>2 x-neighbors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000FF"/>
                </a:solidFill>
              </a:rPr>
              <a:t>x-relevance: 50%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07205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 and characterize</a:t>
            </a:r>
            <a:br>
              <a:rPr lang="en-US" dirty="0"/>
            </a:br>
            <a:r>
              <a:rPr lang="en-US" dirty="0"/>
              <a:t>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actors with the most neighbors on the whole network.</a:t>
            </a:r>
          </a:p>
          <a:p>
            <a:endParaRPr lang="en-US" dirty="0"/>
          </a:p>
          <a:p>
            <a:r>
              <a:rPr lang="en-US" dirty="0"/>
              <a:t>Extract the actors with the most neighbors on each layer, or specific combinations of layers.</a:t>
            </a:r>
          </a:p>
          <a:p>
            <a:endParaRPr lang="en-US" dirty="0"/>
          </a:p>
          <a:p>
            <a:r>
              <a:rPr lang="en-US" dirty="0"/>
              <a:t>Given an actor, compute the relevance of each layer for this actor.</a:t>
            </a:r>
          </a:p>
        </p:txBody>
      </p:sp>
    </p:spTree>
    <p:extLst>
      <p:ext uri="{BB962C8B-B14F-4D97-AF65-F5344CB8AC3E}">
        <p14:creationId xmlns:p14="http://schemas.microsoft.com/office/powerpoint/2010/main" val="74298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 and characterize</a:t>
            </a:r>
            <a:br>
              <a:rPr lang="en-US" dirty="0"/>
            </a:br>
            <a:r>
              <a:rPr lang="en-US" dirty="0"/>
              <a:t>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actors with the most neighbors on the whole network.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LMMono10"/>
              </a:rPr>
              <a:t>n[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</a:p>
          <a:p>
            <a:pPr lvl="1">
              <a:lnSpc>
                <a:spcPct val="80000"/>
              </a:lnSpc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  <a:endParaRPr lang="en-US" dirty="0"/>
          </a:p>
          <a:p>
            <a:r>
              <a:rPr lang="en-US" dirty="0"/>
              <a:t>Extract the actors with the most neighbors on each layer, or specific combinations of layers.</a:t>
            </a:r>
          </a:p>
          <a:p>
            <a:pPr lvl="1"/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r>
              <a:rPr lang="en-US" dirty="0"/>
              <a:t>Given an actor, compute the relevance of each layer for this actor.</a:t>
            </a:r>
          </a:p>
          <a:p>
            <a:pPr lvl="1">
              <a:lnSpc>
                <a:spcPct val="80000"/>
              </a:lnSpc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lvl="1">
              <a:lnSpc>
                <a:spcPct val="80000"/>
              </a:lnSpc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xrelevance_ml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30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Task: find and characterize</a:t>
            </a:r>
            <a:br>
              <a:rPr lang="en-US" dirty="0"/>
            </a:br>
            <a:r>
              <a:rPr lang="en-US" dirty="0"/>
              <a:t>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748464" cy="482453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10"/>
              </a:rPr>
              <a:t>n[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xrelevance_ml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LMMonoLt10"/>
              </a:rPr>
              <a:t># You can also pass c("leisure", "work", </a:t>
            </a:r>
            <a:r>
              <a:rPr lang="mr-IN" dirty="0">
                <a:solidFill>
                  <a:srgbClr val="008000"/>
                </a:solidFill>
                <a:latin typeface="LMMonoLt10"/>
              </a:rPr>
              <a:t>…</a:t>
            </a:r>
            <a:r>
              <a:rPr lang="sv-SE" dirty="0">
                <a:solidFill>
                  <a:srgbClr val="008000"/>
                </a:solidFill>
                <a:latin typeface="LMMonoLt10"/>
              </a:rPr>
              <a:t>)</a:t>
            </a:r>
            <a:r>
              <a:rPr lang="en-US" dirty="0">
                <a:solidFill>
                  <a:srgbClr val="008000"/>
                </a:solidFill>
                <a:latin typeface="LMMonoLt10"/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degree_deviation_ml</a:t>
            </a:r>
            <a:r>
              <a:rPr lang="en-US" dirty="0">
                <a:latin typeface="LMMonoLt10"/>
              </a:rPr>
              <a:t>(net, actors=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"U4"</a:t>
            </a:r>
            <a:r>
              <a:rPr lang="en-US" dirty="0">
                <a:latin typeface="LMMonoLt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106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303592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6C59-C524-4FAD-B118-6611AF4F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5636-E672-4EBC-B5AD-8EF48FD0F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 simple example (generalized Louvain).</a:t>
            </a:r>
          </a:p>
          <a:p>
            <a:r>
              <a:rPr lang="en-US">
                <a:cs typeface="Arial"/>
              </a:rPr>
              <a:t>An overview of the available algorithms.</a:t>
            </a:r>
          </a:p>
          <a:p>
            <a:r>
              <a:rPr lang="en-US">
                <a:cs typeface="Arial"/>
              </a:rPr>
              <a:t>Experiments.</a:t>
            </a:r>
          </a:p>
          <a:p>
            <a:pPr lvl="1"/>
            <a:r>
              <a:rPr lang="en-US">
                <a:cs typeface="Arial"/>
              </a:rPr>
              <a:t>Comparing results of different algorithms.</a:t>
            </a:r>
          </a:p>
          <a:p>
            <a:pPr lvl="1"/>
            <a:r>
              <a:rPr lang="en-US">
                <a:cs typeface="Arial"/>
              </a:rPr>
              <a:t>Testing different parameters.</a:t>
            </a:r>
          </a:p>
          <a:p>
            <a:pPr lvl="1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3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the end of this workshop you should be able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Load multiplex network data.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Explore small multiplex networks.</a:t>
            </a:r>
            <a:endParaRPr lang="en-US" dirty="0">
              <a:cs typeface="Arial"/>
            </a:endParaRPr>
          </a:p>
          <a:p>
            <a:pPr marL="457200" indent="-457200">
              <a:buFont typeface="Arial"/>
              <a:buAutoNum type="arabicPeriod"/>
            </a:pPr>
            <a:r>
              <a:rPr lang="en-US" dirty="0"/>
              <a:t>Compare layers (that is, edge types).</a:t>
            </a: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actor measures.</a:t>
            </a: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Discover and compare communities.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1F9CB-3B59-47D7-BE50-99C832049DD1}"/>
              </a:ext>
            </a:extLst>
          </p:cNvPr>
          <p:cNvSpPr txBox="1"/>
          <p:nvPr/>
        </p:nvSpPr>
        <p:spPr>
          <a:xfrm>
            <a:off x="732560" y="4590184"/>
            <a:ext cx="3184812" cy="461665"/>
          </a:xfrm>
          <a:custGeom>
            <a:avLst/>
            <a:gdLst>
              <a:gd name="connsiteX0" fmla="*/ 0 w 3184812"/>
              <a:gd name="connsiteY0" fmla="*/ 0 h 461665"/>
              <a:gd name="connsiteX1" fmla="*/ 573266 w 3184812"/>
              <a:gd name="connsiteY1" fmla="*/ 0 h 461665"/>
              <a:gd name="connsiteX2" fmla="*/ 1242077 w 3184812"/>
              <a:gd name="connsiteY2" fmla="*/ 0 h 461665"/>
              <a:gd name="connsiteX3" fmla="*/ 1783495 w 3184812"/>
              <a:gd name="connsiteY3" fmla="*/ 0 h 461665"/>
              <a:gd name="connsiteX4" fmla="*/ 2484153 w 3184812"/>
              <a:gd name="connsiteY4" fmla="*/ 0 h 461665"/>
              <a:gd name="connsiteX5" fmla="*/ 3184812 w 3184812"/>
              <a:gd name="connsiteY5" fmla="*/ 0 h 461665"/>
              <a:gd name="connsiteX6" fmla="*/ 3184812 w 3184812"/>
              <a:gd name="connsiteY6" fmla="*/ 461665 h 461665"/>
              <a:gd name="connsiteX7" fmla="*/ 2579698 w 3184812"/>
              <a:gd name="connsiteY7" fmla="*/ 461665 h 461665"/>
              <a:gd name="connsiteX8" fmla="*/ 2006432 w 3184812"/>
              <a:gd name="connsiteY8" fmla="*/ 461665 h 461665"/>
              <a:gd name="connsiteX9" fmla="*/ 1305773 w 3184812"/>
              <a:gd name="connsiteY9" fmla="*/ 461665 h 461665"/>
              <a:gd name="connsiteX10" fmla="*/ 732507 w 3184812"/>
              <a:gd name="connsiteY10" fmla="*/ 461665 h 461665"/>
              <a:gd name="connsiteX11" fmla="*/ 0 w 3184812"/>
              <a:gd name="connsiteY11" fmla="*/ 461665 h 461665"/>
              <a:gd name="connsiteX12" fmla="*/ 0 w 3184812"/>
              <a:gd name="connsiteY1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4812" h="461665" fill="none" extrusionOk="0">
                <a:moveTo>
                  <a:pt x="0" y="0"/>
                </a:moveTo>
                <a:cubicBezTo>
                  <a:pt x="151796" y="22022"/>
                  <a:pt x="431330" y="-4333"/>
                  <a:pt x="573266" y="0"/>
                </a:cubicBezTo>
                <a:cubicBezTo>
                  <a:pt x="715202" y="4333"/>
                  <a:pt x="1025299" y="25308"/>
                  <a:pt x="1242077" y="0"/>
                </a:cubicBezTo>
                <a:cubicBezTo>
                  <a:pt x="1458855" y="-25308"/>
                  <a:pt x="1579988" y="18361"/>
                  <a:pt x="1783495" y="0"/>
                </a:cubicBezTo>
                <a:cubicBezTo>
                  <a:pt x="1987002" y="-18361"/>
                  <a:pt x="2280462" y="33832"/>
                  <a:pt x="2484153" y="0"/>
                </a:cubicBezTo>
                <a:cubicBezTo>
                  <a:pt x="2687844" y="-33832"/>
                  <a:pt x="2926476" y="-8927"/>
                  <a:pt x="3184812" y="0"/>
                </a:cubicBezTo>
                <a:cubicBezTo>
                  <a:pt x="3189860" y="208517"/>
                  <a:pt x="3200948" y="363390"/>
                  <a:pt x="3184812" y="461665"/>
                </a:cubicBezTo>
                <a:cubicBezTo>
                  <a:pt x="3058988" y="438500"/>
                  <a:pt x="2711901" y="433688"/>
                  <a:pt x="2579698" y="461665"/>
                </a:cubicBezTo>
                <a:cubicBezTo>
                  <a:pt x="2447495" y="489642"/>
                  <a:pt x="2239138" y="455515"/>
                  <a:pt x="2006432" y="461665"/>
                </a:cubicBezTo>
                <a:cubicBezTo>
                  <a:pt x="1773726" y="467815"/>
                  <a:pt x="1504585" y="478657"/>
                  <a:pt x="1305773" y="461665"/>
                </a:cubicBezTo>
                <a:cubicBezTo>
                  <a:pt x="1106961" y="444673"/>
                  <a:pt x="915956" y="446928"/>
                  <a:pt x="732507" y="461665"/>
                </a:cubicBezTo>
                <a:cubicBezTo>
                  <a:pt x="549058" y="476402"/>
                  <a:pt x="200433" y="494094"/>
                  <a:pt x="0" y="461665"/>
                </a:cubicBezTo>
                <a:cubicBezTo>
                  <a:pt x="-21907" y="366304"/>
                  <a:pt x="21913" y="157131"/>
                  <a:pt x="0" y="0"/>
                </a:cubicBezTo>
                <a:close/>
              </a:path>
              <a:path w="3184812" h="461665" stroke="0" extrusionOk="0">
                <a:moveTo>
                  <a:pt x="0" y="0"/>
                </a:moveTo>
                <a:cubicBezTo>
                  <a:pt x="199962" y="-8969"/>
                  <a:pt x="328867" y="21090"/>
                  <a:pt x="605114" y="0"/>
                </a:cubicBezTo>
                <a:cubicBezTo>
                  <a:pt x="881361" y="-21090"/>
                  <a:pt x="951797" y="-19190"/>
                  <a:pt x="1178380" y="0"/>
                </a:cubicBezTo>
                <a:cubicBezTo>
                  <a:pt x="1404963" y="19190"/>
                  <a:pt x="1615456" y="15120"/>
                  <a:pt x="1751647" y="0"/>
                </a:cubicBezTo>
                <a:cubicBezTo>
                  <a:pt x="1887838" y="-15120"/>
                  <a:pt x="2063038" y="-26668"/>
                  <a:pt x="2293065" y="0"/>
                </a:cubicBezTo>
                <a:cubicBezTo>
                  <a:pt x="2523092" y="26668"/>
                  <a:pt x="2957964" y="-19616"/>
                  <a:pt x="3184812" y="0"/>
                </a:cubicBezTo>
                <a:cubicBezTo>
                  <a:pt x="3177916" y="180494"/>
                  <a:pt x="3165255" y="232475"/>
                  <a:pt x="3184812" y="461665"/>
                </a:cubicBezTo>
                <a:cubicBezTo>
                  <a:pt x="2916878" y="456932"/>
                  <a:pt x="2853305" y="458450"/>
                  <a:pt x="2643394" y="461665"/>
                </a:cubicBezTo>
                <a:cubicBezTo>
                  <a:pt x="2433483" y="464880"/>
                  <a:pt x="2245926" y="447948"/>
                  <a:pt x="1942735" y="461665"/>
                </a:cubicBezTo>
                <a:cubicBezTo>
                  <a:pt x="1639544" y="475382"/>
                  <a:pt x="1617211" y="458605"/>
                  <a:pt x="1369469" y="461665"/>
                </a:cubicBezTo>
                <a:cubicBezTo>
                  <a:pt x="1121727" y="464725"/>
                  <a:pt x="965448" y="450165"/>
                  <a:pt x="796203" y="461665"/>
                </a:cubicBezTo>
                <a:cubicBezTo>
                  <a:pt x="626958" y="473165"/>
                  <a:pt x="310645" y="456241"/>
                  <a:pt x="0" y="461665"/>
                </a:cubicBezTo>
                <a:cubicBezTo>
                  <a:pt x="19833" y="364088"/>
                  <a:pt x="-10679" y="111143"/>
                  <a:pt x="0" y="0"/>
                </a:cubicBezTo>
                <a:close/>
              </a:path>
            </a:pathLst>
          </a:custGeom>
          <a:solidFill>
            <a:srgbClr val="92D050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+ material, references</a:t>
            </a: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2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4A5A0-4957-4D91-9B09-C9847C95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example (1)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062462-F82F-4F29-8CA0-299D00FB1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2088232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  <a:latin typeface="+mj-lt"/>
              </a:rPr>
              <a:t>The function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glouvain_ml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effectLst/>
                <a:latin typeface="+mj-lt"/>
              </a:rPr>
              <a:t> uses the objective function defined by </a:t>
            </a:r>
            <a:r>
              <a:rPr lang="en-US" b="0" i="0" dirty="0" err="1">
                <a:effectLst/>
                <a:latin typeface="+mj-lt"/>
              </a:rPr>
              <a:t>Mucha</a:t>
            </a:r>
            <a:r>
              <a:rPr lang="en-US" b="0" i="0" dirty="0">
                <a:effectLst/>
                <a:latin typeface="+mj-lt"/>
              </a:rPr>
              <a:t> et al. (2010) to find community structures across layers, where vertices in different layers can belong to the same or a different community despite corresponding to the same actor.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DBA81-A1BC-45C6-9874-0BBB6587E701}"/>
              </a:ext>
            </a:extLst>
          </p:cNvPr>
          <p:cNvSpPr txBox="1"/>
          <p:nvPr/>
        </p:nvSpPr>
        <p:spPr>
          <a:xfrm>
            <a:off x="685800" y="3645024"/>
            <a:ext cx="459863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0" dirty="0" err="1">
                <a:solidFill>
                  <a:srgbClr val="0070C0"/>
                </a:solidFill>
                <a:effectLst/>
                <a:latin typeface="Consolas"/>
              </a:rPr>
              <a:t>clust</a:t>
            </a:r>
            <a:r>
              <a:rPr lang="nl-NL" b="0" dirty="0">
                <a:solidFill>
                  <a:srgbClr val="0070C0"/>
                </a:solidFill>
                <a:effectLst/>
                <a:latin typeface="Consolas"/>
              </a:rPr>
              <a:t> = </a:t>
            </a:r>
            <a:r>
              <a:rPr lang="nl-NL" b="0" dirty="0" err="1">
                <a:solidFill>
                  <a:srgbClr val="0070C0"/>
                </a:solidFill>
                <a:effectLst/>
                <a:latin typeface="Consolas"/>
              </a:rPr>
              <a:t>glouvain_ml</a:t>
            </a:r>
            <a:r>
              <a:rPr lang="nl-NL" b="0" dirty="0">
                <a:solidFill>
                  <a:srgbClr val="0070C0"/>
                </a:solidFill>
                <a:effectLst/>
                <a:latin typeface="Consolas"/>
              </a:rPr>
              <a:t>(net)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9AD8DB-646E-4953-B11A-B2E3AE636079}"/>
              </a:ext>
            </a:extLst>
          </p:cNvPr>
          <p:cNvGraphicFramePr>
            <a:graphicFrameLocks noGrp="1"/>
          </p:cNvGraphicFramePr>
          <p:nvPr/>
        </p:nvGraphicFramePr>
        <p:xfrm>
          <a:off x="4329868" y="3838485"/>
          <a:ext cx="4032923" cy="23678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12149">
                  <a:extLst>
                    <a:ext uri="{9D8B030D-6E8A-4147-A177-3AD203B41FA5}">
                      <a16:colId xmlns:a16="http://schemas.microsoft.com/office/drawing/2014/main" val="2108808853"/>
                    </a:ext>
                  </a:extLst>
                </a:gridCol>
                <a:gridCol w="1406764">
                  <a:extLst>
                    <a:ext uri="{9D8B030D-6E8A-4147-A177-3AD203B41FA5}">
                      <a16:colId xmlns:a16="http://schemas.microsoft.com/office/drawing/2014/main" val="1283677014"/>
                    </a:ext>
                  </a:extLst>
                </a:gridCol>
                <a:gridCol w="957005">
                  <a:extLst>
                    <a:ext uri="{9D8B030D-6E8A-4147-A177-3AD203B41FA5}">
                      <a16:colId xmlns:a16="http://schemas.microsoft.com/office/drawing/2014/main" val="4095945938"/>
                    </a:ext>
                  </a:extLst>
                </a:gridCol>
                <a:gridCol w="957005">
                  <a:extLst>
                    <a:ext uri="{9D8B030D-6E8A-4147-A177-3AD203B41FA5}">
                      <a16:colId xmlns:a16="http://schemas.microsoft.com/office/drawing/2014/main" val="4165214602"/>
                    </a:ext>
                  </a:extLst>
                </a:gridCol>
              </a:tblGrid>
              <a:tr h="420760">
                <a:tc>
                  <a:txBody>
                    <a:bodyPr/>
                    <a:lstStyle/>
                    <a:p>
                      <a:pPr algn="r" fontAlgn="ctr"/>
                      <a:endParaRPr lang="en-US" sz="1600" b="1">
                        <a:effectLst/>
                      </a:endParaRP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actor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layer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err="1">
                          <a:effectLst/>
                        </a:rPr>
                        <a:t>cid</a:t>
                      </a:r>
                      <a:endParaRPr lang="en-US" sz="1600" b="1">
                        <a:effectLst/>
                      </a:endParaRP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1881254398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U22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lunch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42621050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1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U22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coauthor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2737398335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2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U22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leisure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1333312679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3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U22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work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2815129938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4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U26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lunch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1794777289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...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...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...</a:t>
                      </a:r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...</a:t>
                      </a:r>
                    </a:p>
                  </a:txBody>
                  <a:tcPr marL="80682" marR="80682" marT="40341" marB="40341" anchor="ctr"/>
                </a:tc>
                <a:extLst>
                  <a:ext uri="{0D108BD9-81ED-4DB2-BD59-A6C34878D82A}">
                    <a16:rowId xmlns:a16="http://schemas.microsoft.com/office/drawing/2014/main" val="390613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00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0A27-8455-430D-ABC4-4180F511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85105-7B01-481F-8D19-27A028E4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4293096"/>
            <a:ext cx="8062664" cy="48245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ml_clust</a:t>
            </a:r>
            <a:r>
              <a:rPr lang="en-US" dirty="0"/>
              <a:t> &lt;- </a:t>
            </a:r>
            <a:r>
              <a:rPr lang="en-US" b="1" dirty="0" err="1">
                <a:solidFill>
                  <a:srgbClr val="214887"/>
                </a:solidFill>
              </a:rPr>
              <a:t>glouvain_ml</a:t>
            </a:r>
            <a:r>
              <a:rPr lang="en-US" dirty="0"/>
              <a:t>(net)</a:t>
            </a:r>
          </a:p>
          <a:p>
            <a:pPr marL="0" indent="0">
              <a:buNone/>
            </a:pPr>
            <a:r>
              <a:rPr lang="en-US" dirty="0"/>
              <a:t>l &lt;- </a:t>
            </a:r>
            <a:r>
              <a:rPr lang="en-US" b="1" dirty="0" err="1">
                <a:solidFill>
                  <a:srgbClr val="214887"/>
                </a:solidFill>
              </a:rPr>
              <a:t>layout_multiforce_ml</a:t>
            </a:r>
            <a:r>
              <a:rPr lang="en-US" dirty="0"/>
              <a:t>(net)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214887"/>
                </a:solidFill>
              </a:rPr>
              <a:t>plot</a:t>
            </a:r>
            <a:r>
              <a:rPr lang="en-US" dirty="0"/>
              <a:t>(	net,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>
                <a:solidFill>
                  <a:srgbClr val="214887"/>
                </a:solidFill>
              </a:rPr>
              <a:t>com</a:t>
            </a:r>
            <a:r>
              <a:rPr lang="en-US" dirty="0"/>
              <a:t> = </a:t>
            </a:r>
            <a:r>
              <a:rPr lang="en-US" dirty="0" err="1"/>
              <a:t>ml_clust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6E547-C784-4A2F-921D-23881221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600293"/>
            <a:ext cx="4774129" cy="25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1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0518-10DF-45E1-A47A-F32AEEFC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Available algorithms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4CA34D-CC34-4092-9F5F-57549895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12" y="1801346"/>
            <a:ext cx="7906283" cy="284938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2CB4AE-DC60-4372-8AC7-2655B934B942}"/>
              </a:ext>
            </a:extLst>
          </p:cNvPr>
          <p:cNvSpPr/>
          <p:nvPr/>
        </p:nvSpPr>
        <p:spPr bwMode="auto">
          <a:xfrm>
            <a:off x="810426" y="3833501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83725E-B177-4F21-8D07-6DBBD8033DC6}"/>
              </a:ext>
            </a:extLst>
          </p:cNvPr>
          <p:cNvSpPr/>
          <p:nvPr/>
        </p:nvSpPr>
        <p:spPr bwMode="auto">
          <a:xfrm>
            <a:off x="1579547" y="3833500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A335CC-011C-4000-BD25-82D69AA9AFB1}"/>
              </a:ext>
            </a:extLst>
          </p:cNvPr>
          <p:cNvSpPr/>
          <p:nvPr/>
        </p:nvSpPr>
        <p:spPr bwMode="auto">
          <a:xfrm>
            <a:off x="2483977" y="3833500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D5D8AD-1804-4AFE-8233-753B19ACC05D}"/>
              </a:ext>
            </a:extLst>
          </p:cNvPr>
          <p:cNvSpPr/>
          <p:nvPr/>
        </p:nvSpPr>
        <p:spPr bwMode="auto">
          <a:xfrm>
            <a:off x="5168780" y="3833500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45C08F-FF7B-46A1-8BDC-359D4A1443B4}"/>
              </a:ext>
            </a:extLst>
          </p:cNvPr>
          <p:cNvSpPr/>
          <p:nvPr/>
        </p:nvSpPr>
        <p:spPr bwMode="auto">
          <a:xfrm>
            <a:off x="5902295" y="3833500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651AD-7CA1-4D4C-815F-E20860C3F27A}"/>
              </a:ext>
            </a:extLst>
          </p:cNvPr>
          <p:cNvSpPr/>
          <p:nvPr/>
        </p:nvSpPr>
        <p:spPr bwMode="auto">
          <a:xfrm>
            <a:off x="6678538" y="3833500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D358D6-A6AC-47EA-8FB4-6F969ECF4513}"/>
              </a:ext>
            </a:extLst>
          </p:cNvPr>
          <p:cNvSpPr/>
          <p:nvPr/>
        </p:nvSpPr>
        <p:spPr bwMode="auto">
          <a:xfrm>
            <a:off x="7746762" y="3833501"/>
            <a:ext cx="707877" cy="24498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D2739-3D56-451F-9E7E-F4C6D2137306}"/>
              </a:ext>
            </a:extLst>
          </p:cNvPr>
          <p:cNvSpPr txBox="1"/>
          <p:nvPr/>
        </p:nvSpPr>
        <p:spPr>
          <a:xfrm>
            <a:off x="786658" y="57503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Magnani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15698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0"/>
            <a:ext cx="5448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FE8C-0BC0-424D-964C-7ED654D4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algorithms: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3120D9-3DF4-4B3A-B7F8-D70930CE0F18}"/>
              </a:ext>
            </a:extLst>
          </p:cNvPr>
          <p:cNvGraphicFramePr>
            <a:graphicFrameLocks noGrp="1"/>
          </p:cNvGraphicFramePr>
          <p:nvPr/>
        </p:nvGraphicFramePr>
        <p:xfrm>
          <a:off x="923764" y="1700808"/>
          <a:ext cx="7296471" cy="38658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32157">
                  <a:extLst>
                    <a:ext uri="{9D8B030D-6E8A-4147-A177-3AD203B41FA5}">
                      <a16:colId xmlns:a16="http://schemas.microsoft.com/office/drawing/2014/main" val="1463841103"/>
                    </a:ext>
                  </a:extLst>
                </a:gridCol>
                <a:gridCol w="2432157">
                  <a:extLst>
                    <a:ext uri="{9D8B030D-6E8A-4147-A177-3AD203B41FA5}">
                      <a16:colId xmlns:a16="http://schemas.microsoft.com/office/drawing/2014/main" val="4076304379"/>
                    </a:ext>
                  </a:extLst>
                </a:gridCol>
                <a:gridCol w="2432157">
                  <a:extLst>
                    <a:ext uri="{9D8B030D-6E8A-4147-A177-3AD203B41FA5}">
                      <a16:colId xmlns:a16="http://schemas.microsoft.com/office/drawing/2014/main" val="697049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Ref for ML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9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Multilayer clique percolation (ML-CPM) 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err="1">
                          <a:effectLst/>
                        </a:rPr>
                        <a:t>Afsarmanesh</a:t>
                      </a:r>
                      <a:r>
                        <a:rPr lang="en-US" sz="1600" b="0">
                          <a:effectLst/>
                        </a:rPr>
                        <a:t> and Magnani, 2018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 noProof="0">
                          <a:effectLst/>
                          <a:latin typeface="Arial"/>
                        </a:rPr>
                        <a:t>Overlapping, partial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ABACUS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err="1">
                          <a:effectLst/>
                        </a:rPr>
                        <a:t>Berlingerio</a:t>
                      </a:r>
                      <a:r>
                        <a:rPr lang="en-US" sz="1600" b="0">
                          <a:effectLst/>
                        </a:rPr>
                        <a:t> et al., 2013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Overlapping, partial</a:t>
                      </a:r>
                      <a:endParaRPr lang="en-US" i="0" u="none" strike="noStrike" noProof="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57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Infomap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De Domenico et al., 2015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Partitioning or overlapping, undirected or directed networks</a:t>
                      </a:r>
                      <a:endParaRPr lang="en-US" sz="16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3351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Generalized Louvain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>
                          <a:effectLst/>
                        </a:rPr>
                        <a:t>Mucha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>
                          <a:effectLst/>
                        </a:rPr>
                        <a:t>Partitioning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88283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Multi Dimensional Label 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 err="1">
                          <a:effectLst/>
                          <a:latin typeface="Arial"/>
                        </a:rPr>
                        <a:t>Boutemine</a:t>
                      </a: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 and </a:t>
                      </a:r>
                      <a:r>
                        <a:rPr lang="en-US" sz="1600" b="0" i="0" u="none" strike="noStrike" noProof="0" err="1">
                          <a:effectLst/>
                          <a:latin typeface="Arial"/>
                        </a:rPr>
                        <a:t>Bouguessa</a:t>
                      </a: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, 2017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</a:rPr>
                        <a:t>Partitioning</a:t>
                      </a:r>
                      <a:endParaRPr lang="en-US"/>
                    </a:p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65402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Flattening (weighted)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err="1">
                          <a:effectLst/>
                        </a:rPr>
                        <a:t>Berlingerio</a:t>
                      </a:r>
                      <a:r>
                        <a:rPr lang="en-US" sz="1600" b="0">
                          <a:effectLst/>
                        </a:rPr>
                        <a:t> et al.,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</a:rPr>
                        <a:t>Partitioning </a:t>
                      </a: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(*)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0395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Flattening (unweighted)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 err="1">
                          <a:effectLst/>
                          <a:latin typeface="Arial"/>
                        </a:rPr>
                        <a:t>Berlingerio</a:t>
                      </a: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 et al., 2011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  <a:latin typeface="Arial"/>
                        </a:rPr>
                        <a:t>Partitioning </a:t>
                      </a:r>
                      <a:r>
                        <a:rPr lang="en-US" sz="1600" b="0" i="0" u="none" strike="noStrike" noProof="0">
                          <a:effectLst/>
                        </a:rPr>
                        <a:t>(*)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7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02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FE8C-0BC0-424D-964C-7ED654D4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comparison: statistics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A885DC91-5238-4BDC-8574-825630FA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8" y="2652350"/>
            <a:ext cx="7393536" cy="24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49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E252-9517-499A-996A-241C0AB3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 comparison: omega index</a:t>
            </a:r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C745338-FD1B-4F2F-A971-848FC3B8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98" y="2726554"/>
            <a:ext cx="6026210" cy="2644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07206B-2F48-4AA2-A262-A5FC59EE1DF0}"/>
              </a:ext>
            </a:extLst>
          </p:cNvPr>
          <p:cNvSpPr txBox="1"/>
          <p:nvPr/>
        </p:nvSpPr>
        <p:spPr>
          <a:xfrm>
            <a:off x="1553425" y="5776266"/>
            <a:ext cx="4917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Consolas"/>
              </a:rPr>
              <a:t>nmi()</a:t>
            </a:r>
            <a:r>
              <a:rPr lang="en-US"/>
              <a:t> also available, for partitioning methods</a:t>
            </a:r>
          </a:p>
        </p:txBody>
      </p:sp>
    </p:spTree>
    <p:extLst>
      <p:ext uri="{BB962C8B-B14F-4D97-AF65-F5344CB8AC3E}">
        <p14:creationId xmlns:p14="http://schemas.microsoft.com/office/powerpoint/2010/main" val="122849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generalized Louvain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 is a clustering quality function introduced by Mark Newman in 2001.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60" y="3564189"/>
            <a:ext cx="6555861" cy="2884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45" y="2348837"/>
            <a:ext cx="4726369" cy="12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Multiplex modularity</a:t>
            </a:r>
          </a:p>
        </p:txBody>
      </p:sp>
      <p:sp>
        <p:nvSpPr>
          <p:cNvPr id="1286" name="Shape 1286"/>
          <p:cNvSpPr/>
          <p:nvPr/>
        </p:nvSpPr>
        <p:spPr>
          <a:xfrm>
            <a:off x="5796136" y="1484784"/>
            <a:ext cx="2959725" cy="32780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88" name="Shape 1288"/>
          <p:cNvSpPr/>
          <p:nvPr/>
        </p:nvSpPr>
        <p:spPr>
          <a:xfrm>
            <a:off x="251520" y="2737015"/>
            <a:ext cx="5067675" cy="12931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289" name="Shape 1289"/>
          <p:cNvSpPr/>
          <p:nvPr/>
        </p:nvSpPr>
        <p:spPr>
          <a:xfrm>
            <a:off x="251520" y="4776428"/>
            <a:ext cx="8601601" cy="129314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cxnSp>
        <p:nvCxnSpPr>
          <p:cNvPr id="1290" name="Shape 1290"/>
          <p:cNvCxnSpPr/>
          <p:nvPr/>
        </p:nvCxnSpPr>
        <p:spPr>
          <a:xfrm rot="10800000">
            <a:off x="2692169" y="4123403"/>
            <a:ext cx="494100" cy="7955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10800000" flipH="1">
            <a:off x="691420" y="4099477"/>
            <a:ext cx="4363199" cy="120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2" name="Shape 1292"/>
          <p:cNvCxnSpPr/>
          <p:nvPr/>
        </p:nvCxnSpPr>
        <p:spPr>
          <a:xfrm rot="10800000" flipH="1">
            <a:off x="2294445" y="4891102"/>
            <a:ext cx="2025000" cy="81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3" name="Shape 1293"/>
          <p:cNvCxnSpPr/>
          <p:nvPr/>
        </p:nvCxnSpPr>
        <p:spPr>
          <a:xfrm>
            <a:off x="2294445" y="5963503"/>
            <a:ext cx="2989199" cy="4199"/>
          </a:xfrm>
          <a:prstGeom prst="straightConnector1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4" name="Shape 1294"/>
          <p:cNvCxnSpPr/>
          <p:nvPr/>
        </p:nvCxnSpPr>
        <p:spPr>
          <a:xfrm>
            <a:off x="5689420" y="5943503"/>
            <a:ext cx="1474868" cy="5777"/>
          </a:xfrm>
          <a:prstGeom prst="straightConnector1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5" name="Shape 1295"/>
          <p:cNvSpPr txBox="1"/>
          <p:nvPr/>
        </p:nvSpPr>
        <p:spPr>
          <a:xfrm>
            <a:off x="2680245" y="5924128"/>
            <a:ext cx="2853938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nodes on same network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5689420" y="5833922"/>
            <a:ext cx="2309144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same node on different networks</a:t>
            </a:r>
          </a:p>
        </p:txBody>
      </p:sp>
    </p:spTree>
    <p:extLst>
      <p:ext uri="{BB962C8B-B14F-4D97-AF65-F5344CB8AC3E}">
        <p14:creationId xmlns:p14="http://schemas.microsoft.com/office/powerpoint/2010/main" val="3007471209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A9CC-4124-4C6A-9686-71A7F13A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 comparison: modularity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A923-1CC6-4254-9676-E01DE4A9E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comm =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glouvain_ml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aucs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modularity_ml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(net, comm) </a:t>
            </a:r>
            <a:endParaRPr lang="en-US" sz="2000" dirty="0">
              <a:solidFill>
                <a:srgbClr val="0070C0"/>
              </a:solidFill>
              <a:latin typeface="Consolas"/>
              <a:ea typeface="ＭＳ Ｐゴシック"/>
              <a:cs typeface="+mn-lt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0.5238050562810481</a:t>
            </a:r>
          </a:p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comm =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mlpa_ml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aucs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</a:t>
            </a:r>
            <a:endParaRPr lang="en-US" sz="20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modularity_ml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(net, comm) </a:t>
            </a:r>
            <a:endParaRPr lang="en-US" sz="2000" dirty="0">
              <a:solidFill>
                <a:srgbClr val="0070C0"/>
              </a:solidFill>
              <a:latin typeface="Consolas"/>
              <a:ea typeface="ＭＳ Ｐゴシック"/>
              <a:cs typeface="+mn-lt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0.4725328597429617</a:t>
            </a:r>
          </a:p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comm =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infomap_ml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aucs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</a:t>
            </a:r>
            <a:endParaRPr lang="en-US" sz="2000" dirty="0">
              <a:latin typeface="Consolas"/>
            </a:endParaRPr>
          </a:p>
          <a:p>
            <a:pPr>
              <a:buNone/>
            </a:pP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modularity_ml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(net, comm) </a:t>
            </a:r>
            <a:endParaRPr lang="en-US" sz="2000" dirty="0">
              <a:solidFill>
                <a:srgbClr val="0070C0"/>
              </a:solidFill>
              <a:latin typeface="Consolas"/>
              <a:ea typeface="ＭＳ Ｐゴシック"/>
              <a:cs typeface="+mn-lt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0.2558495527561328</a:t>
            </a:r>
          </a:p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comm =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flat_ec_ml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aucs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</a:t>
            </a:r>
            <a:endParaRPr lang="en-US" sz="20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modularity(net, comm)</a:t>
            </a:r>
          </a:p>
          <a:p>
            <a:pPr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0.5218939280099651 </a:t>
            </a:r>
          </a:p>
          <a:p>
            <a:pPr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comm =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flat_nw_ml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aucs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</a:t>
            </a:r>
            <a:endParaRPr lang="en-US" sz="2000" dirty="0">
              <a:latin typeface="Consolas"/>
              <a:ea typeface="ＭＳ Ｐゴシック"/>
              <a:cs typeface="+mn-lt"/>
            </a:endParaRPr>
          </a:p>
          <a:p>
            <a:pPr>
              <a:buNone/>
            </a:pPr>
            <a:r>
              <a:rPr lang="en-US" sz="2000" dirty="0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modularity_ml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(net, comm)</a:t>
            </a:r>
          </a:p>
          <a:p>
            <a:pPr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0.5218939280099655</a:t>
            </a:r>
            <a:endParaRPr lang="en-US" sz="2000" dirty="0">
              <a:latin typeface="Consolas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43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774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18" y="3789040"/>
            <a:ext cx="3940923" cy="2920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381827" y="3356992"/>
            <a:ext cx="1771075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workshop.Rmd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7277792" y="5733178"/>
            <a:ext cx="1582484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workshop.pdf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" y="3783109"/>
            <a:ext cx="3873252" cy="293064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848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56"/>
          <a:stretch/>
        </p:blipFill>
        <p:spPr>
          <a:xfrm>
            <a:off x="251520" y="620688"/>
            <a:ext cx="2899106" cy="295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ABD39D-E000-4571-96D3-BCD417520C21}"/>
              </a:ext>
            </a:extLst>
          </p:cNvPr>
          <p:cNvSpPr txBox="1"/>
          <p:nvPr/>
        </p:nvSpPr>
        <p:spPr>
          <a:xfrm>
            <a:off x="4262776" y="836712"/>
            <a:ext cx="4629704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>
                <a:effectLst/>
                <a:latin typeface="+mj-lt"/>
              </a:rPr>
              <a:t>The results of </a:t>
            </a:r>
            <a:r>
              <a:rPr lang="en-US" b="0" i="0" err="1">
                <a:effectLst/>
                <a:latin typeface="+mj-lt"/>
              </a:rPr>
              <a:t>gLouvain</a:t>
            </a:r>
            <a:r>
              <a:rPr lang="en-US" b="0" i="0">
                <a:effectLst/>
                <a:latin typeface="+mj-lt"/>
              </a:rPr>
              <a:t> are highly dependent on the parameter </a:t>
            </a:r>
            <a:r>
              <a:rPr lang="en-US" b="0" i="1">
                <a:effectLst/>
                <a:latin typeface="+mj-lt"/>
              </a:rPr>
              <a:t>omega</a:t>
            </a:r>
            <a:r>
              <a:rPr lang="en-US">
                <a:latin typeface="+mj-lt"/>
              </a:rPr>
              <a:t>:</a:t>
            </a:r>
            <a:r>
              <a:rPr lang="en-US" b="0" i="0">
                <a:effectLst/>
                <a:latin typeface="+mj-lt"/>
              </a:rPr>
              <a:t> </a:t>
            </a:r>
            <a:r>
              <a:rPr lang="en-US">
                <a:latin typeface="+mj-lt"/>
              </a:rPr>
              <a:t>h</a:t>
            </a:r>
            <a:r>
              <a:rPr lang="en-US" b="0" i="0">
                <a:effectLst/>
                <a:latin typeface="+mj-lt"/>
              </a:rPr>
              <a:t>igher values will result in communities spanning multiple layers, </a:t>
            </a:r>
            <a:r>
              <a:rPr lang="en-US">
                <a:latin typeface="+mj-lt"/>
              </a:rPr>
              <a:t>because</a:t>
            </a:r>
            <a:r>
              <a:rPr lang="en-US" b="0" i="0">
                <a:effectLst/>
                <a:latin typeface="+mj-lt"/>
              </a:rPr>
              <a:t> </a:t>
            </a:r>
            <a:r>
              <a:rPr lang="en-US">
                <a:latin typeface="+mj-lt"/>
              </a:rPr>
              <a:t>including</a:t>
            </a:r>
            <a:r>
              <a:rPr lang="en-US" b="0" i="0">
                <a:effectLst/>
                <a:latin typeface="+mj-lt"/>
              </a:rPr>
              <a:t> the same actor on different layers in the same community increases the value of modularity. </a:t>
            </a:r>
            <a:r>
              <a:rPr lang="en-US" b="0" i="1">
                <a:effectLst/>
                <a:latin typeface="+mj-lt"/>
              </a:rPr>
              <a:t>Omega</a:t>
            </a:r>
            <a:r>
              <a:rPr lang="en-US" b="0" i="0">
                <a:effectLst/>
                <a:latin typeface="+mj-lt"/>
              </a:rPr>
              <a:t> = 0, having the same actors on different layers in the same community does not contribute to modularity.</a:t>
            </a:r>
            <a:r>
              <a:rPr lang="en-US">
                <a:latin typeface="+mj-lt"/>
              </a:rPr>
              <a:t> </a:t>
            </a: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E1BD87E6-49E1-42DF-B4D1-98B8D84E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94" y="4200641"/>
            <a:ext cx="6004844" cy="18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59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Find max-cliques of size </a:t>
            </a:r>
            <a:r>
              <a:rPr lang="en-US" sz="2800" dirty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sz="2800" dirty="0"/>
              <a:t> k</a:t>
            </a:r>
          </a:p>
        </p:txBody>
      </p:sp>
      <p:sp>
        <p:nvSpPr>
          <p:cNvPr id="6" name="Shape 1324"/>
          <p:cNvSpPr/>
          <p:nvPr/>
        </p:nvSpPr>
        <p:spPr>
          <a:xfrm>
            <a:off x="3203848" y="3356992"/>
            <a:ext cx="5688632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r>
              <a:rPr lang="en-US" dirty="0" err="1"/>
              <a:t>Palla</a:t>
            </a:r>
            <a:r>
              <a:rPr lang="en-US" dirty="0"/>
              <a:t>, </a:t>
            </a:r>
            <a:r>
              <a:rPr lang="en-US" dirty="0" err="1"/>
              <a:t>Gergely</a:t>
            </a:r>
            <a:r>
              <a:rPr lang="en-US" dirty="0"/>
              <a:t>, </a:t>
            </a:r>
            <a:r>
              <a:rPr lang="en-US" dirty="0" err="1"/>
              <a:t>Imre</a:t>
            </a:r>
            <a:r>
              <a:rPr lang="en-US" dirty="0"/>
              <a:t> </a:t>
            </a:r>
            <a:r>
              <a:rPr lang="en-US" dirty="0" err="1"/>
              <a:t>Derényi</a:t>
            </a:r>
            <a:r>
              <a:rPr lang="en-US" dirty="0"/>
              <a:t>, </a:t>
            </a:r>
            <a:r>
              <a:rPr lang="en-US" dirty="0" err="1"/>
              <a:t>Illés</a:t>
            </a:r>
            <a:r>
              <a:rPr lang="en-US" dirty="0"/>
              <a:t> </a:t>
            </a:r>
            <a:r>
              <a:rPr lang="en-US" dirty="0" err="1"/>
              <a:t>Farkas</a:t>
            </a:r>
            <a:r>
              <a:rPr lang="en-US" dirty="0"/>
              <a:t>, and </a:t>
            </a:r>
            <a:r>
              <a:rPr lang="en-US" dirty="0" err="1"/>
              <a:t>Tamás</a:t>
            </a:r>
            <a:r>
              <a:rPr lang="en-US" dirty="0"/>
              <a:t> </a:t>
            </a:r>
            <a:r>
              <a:rPr lang="en-US" dirty="0" err="1"/>
              <a:t>Vicsek</a:t>
            </a:r>
            <a:r>
              <a:rPr lang="en-US" dirty="0"/>
              <a:t>. 2005. “Uncovering the Overlapping Community Structure of Complex Networks in Nature and Society.” Nature 435 (7043).</a:t>
            </a:r>
          </a:p>
        </p:txBody>
      </p:sp>
    </p:spTree>
    <p:extLst>
      <p:ext uri="{BB962C8B-B14F-4D97-AF65-F5344CB8AC3E}">
        <p14:creationId xmlns:p14="http://schemas.microsoft.com/office/powerpoint/2010/main" val="351050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59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Find max-cliques of size </a:t>
            </a:r>
            <a:r>
              <a:rPr lang="en-US" sz="2800" dirty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sz="2800" dirty="0"/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4221109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9912" y="5805264"/>
            <a:ext cx="509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Adjacency: k-1 common nodes</a:t>
            </a:r>
          </a:p>
        </p:txBody>
      </p:sp>
    </p:spTree>
    <p:extLst>
      <p:ext uri="{BB962C8B-B14F-4D97-AF65-F5344CB8AC3E}">
        <p14:creationId xmlns:p14="http://schemas.microsoft.com/office/powerpoint/2010/main" val="37684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615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Find spanning trees (that is,</a:t>
            </a:r>
          </a:p>
          <a:p>
            <a:r>
              <a:rPr lang="en-US" sz="2800" dirty="0"/>
              <a:t>connected components)</a:t>
            </a:r>
          </a:p>
        </p:txBody>
      </p:sp>
    </p:spTree>
    <p:extLst>
      <p:ext uri="{BB962C8B-B14F-4D97-AF65-F5344CB8AC3E}">
        <p14:creationId xmlns:p14="http://schemas.microsoft.com/office/powerpoint/2010/main" val="82482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pic>
        <p:nvPicPr>
          <p:cNvPr id="8" name="Picture 7" descr="cpm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</p:spTree>
    <p:extLst>
      <p:ext uri="{BB962C8B-B14F-4D97-AF65-F5344CB8AC3E}">
        <p14:creationId xmlns:p14="http://schemas.microsoft.com/office/powerpoint/2010/main" val="3736264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8" name="Picture 7" descr="cpm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pic>
        <p:nvPicPr>
          <p:cNvPr id="10" name="Picture 9" descr="cpm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0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percolation method</a:t>
            </a:r>
          </a:p>
        </p:txBody>
      </p:sp>
      <p:pic>
        <p:nvPicPr>
          <p:cNvPr id="9" name="Picture 8" descr="cpm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" y="1744552"/>
            <a:ext cx="3703796" cy="4248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CPM(k)</a:t>
            </a:r>
          </a:p>
        </p:txBody>
      </p:sp>
      <p:pic>
        <p:nvPicPr>
          <p:cNvPr id="13" name="Picture 12" descr="cpm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Bent Arrow 14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11" name="Picture 10" descr="cpm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7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Multiplex clique percolation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04" y="6093296"/>
            <a:ext cx="20309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CPM(</a:t>
            </a:r>
            <a:r>
              <a:rPr lang="en-US" sz="3200" dirty="0" err="1"/>
              <a:t>k,m</a:t>
            </a:r>
            <a:r>
              <a:rPr lang="en-US" sz="3200" dirty="0"/>
              <a:t>)</a:t>
            </a:r>
          </a:p>
        </p:txBody>
      </p:sp>
      <p:sp>
        <p:nvSpPr>
          <p:cNvPr id="11" name="Bent Arrow 10"/>
          <p:cNvSpPr/>
          <p:nvPr/>
        </p:nvSpPr>
        <p:spPr bwMode="auto">
          <a:xfrm rot="872335">
            <a:off x="2442712" y="2419789"/>
            <a:ext cx="2239156" cy="11059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12" name="Picture 11" descr="mlcpm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776"/>
            <a:ext cx="4052155" cy="475252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2771800" y="3789040"/>
            <a:ext cx="3096344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3635896" y="5301208"/>
            <a:ext cx="792088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872335">
            <a:off x="1975003" y="1308248"/>
            <a:ext cx="4545922" cy="1689729"/>
          </a:xfrm>
          <a:prstGeom prst="bentArrow">
            <a:avLst>
              <a:gd name="adj1" fmla="val 16385"/>
              <a:gd name="adj2" fmla="val 19735"/>
              <a:gd name="adj3" fmla="val 18548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3" name="Picture 2" descr="mlcpm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697283"/>
            <a:ext cx="3904533" cy="43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6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growing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268311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FDCC-7737-4380-9289-4672AE67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About the uunet.multinet library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00AE-E624-49DB-973C-D0F7C9C9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6792"/>
            <a:ext cx="8296458" cy="482453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cs typeface="Arial"/>
              </a:rPr>
              <a:t>2011 </a:t>
            </a:r>
            <a:r>
              <a:rPr lang="en-US" dirty="0">
                <a:cs typeface="Arial"/>
              </a:rPr>
              <a:t>ML-model [1]: started coding our own methods.</a:t>
            </a:r>
          </a:p>
          <a:p>
            <a:pPr marL="0" indent="0">
              <a:buNone/>
            </a:pPr>
            <a:r>
              <a:rPr lang="en-US" b="1" dirty="0">
                <a:cs typeface="Arial"/>
              </a:rPr>
              <a:t>2016 </a:t>
            </a:r>
            <a:r>
              <a:rPr lang="en-US" dirty="0">
                <a:cs typeface="Arial"/>
              </a:rPr>
              <a:t>Organized previous code to write our book [2].</a:t>
            </a:r>
          </a:p>
          <a:p>
            <a:pPr marL="0" indent="0">
              <a:buNone/>
            </a:pPr>
            <a:r>
              <a:rPr lang="en-US" b="1" dirty="0">
                <a:cs typeface="Arial"/>
              </a:rPr>
              <a:t>2017 </a:t>
            </a:r>
            <a:r>
              <a:rPr lang="en-US" dirty="0">
                <a:cs typeface="Arial"/>
              </a:rPr>
              <a:t>First version released on CRAN for R (mostly C++).</a:t>
            </a:r>
            <a:endParaRPr lang="en-US" b="1" dirty="0">
              <a:cs typeface="Arial"/>
            </a:endParaRPr>
          </a:p>
          <a:p>
            <a:pPr marL="0" indent="0">
              <a:buNone/>
            </a:pPr>
            <a:r>
              <a:rPr lang="en-US" b="1" dirty="0">
                <a:cs typeface="Arial"/>
              </a:rPr>
              <a:t>2021 </a:t>
            </a:r>
            <a:r>
              <a:rPr lang="en-US" dirty="0">
                <a:cs typeface="Arial"/>
              </a:rPr>
              <a:t>Major code re-engineering based on multilayer cubes.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F76E6-FBBB-4BFF-A31E-E0C1EFBFF80F}"/>
              </a:ext>
            </a:extLst>
          </p:cNvPr>
          <p:cNvSpPr txBox="1"/>
          <p:nvPr/>
        </p:nvSpPr>
        <p:spPr>
          <a:xfrm>
            <a:off x="756009" y="5933891"/>
            <a:ext cx="41806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[1] Magnani &amp; Rossi, 2011</a:t>
            </a:r>
            <a:endParaRPr lang="en-US"/>
          </a:p>
          <a:p>
            <a:r>
              <a:rPr lang="en-US">
                <a:cs typeface="Arial"/>
              </a:rPr>
              <a:t>[2] Dickison, Magnani &amp; Rossi, 2016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960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3A0A-2E2C-4454-950D-10D76177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network generation?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A677-0058-4938-8445-60B7B1EC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An example: preferential attachment.</a:t>
            </a:r>
          </a:p>
          <a:p>
            <a:r>
              <a:rPr lang="en-US">
                <a:cs typeface="Arial"/>
              </a:rPr>
              <a:t>Some applications:</a:t>
            </a:r>
          </a:p>
          <a:p>
            <a:pPr lvl="1"/>
            <a:r>
              <a:rPr lang="en-US">
                <a:cs typeface="Arial"/>
              </a:rPr>
              <a:t>As a source of data, e.g., to test algorithms.</a:t>
            </a:r>
          </a:p>
          <a:p>
            <a:pPr lvl="1"/>
            <a:r>
              <a:rPr lang="en-US">
                <a:cs typeface="Arial"/>
              </a:rPr>
              <a:t>To reason about possible (simple) mechanisms explaining the observed structure of empirical networks (e.g., short average distance, hubs, …).</a:t>
            </a:r>
          </a:p>
          <a:p>
            <a:pPr lvl="1"/>
            <a:r>
              <a:rPr lang="en-US">
                <a:cs typeface="Arial"/>
              </a:rPr>
              <a:t>As a null model.</a:t>
            </a:r>
          </a:p>
          <a:p>
            <a:r>
              <a:rPr lang="en-US">
                <a:cs typeface="Arial"/>
              </a:rPr>
              <a:t>Multiplex networks are more complex:</a:t>
            </a:r>
          </a:p>
          <a:p>
            <a:pPr lvl="1"/>
            <a:r>
              <a:rPr lang="en-US">
                <a:cs typeface="Arial"/>
              </a:rPr>
              <a:t>Generating models must explain the internal structure of each layer + layer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4094036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60B-D1E5-7F49-A028-54B3026F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Some empirical evidence</a:t>
            </a:r>
          </a:p>
        </p:txBody>
      </p:sp>
      <p:pic>
        <p:nvPicPr>
          <p:cNvPr id="4" name="Immagine 4" descr="Immagine 3.png">
            <a:extLst>
              <a:ext uri="{FF2B5EF4-FFF2-40B4-BE49-F238E27FC236}">
                <a16:creationId xmlns:a16="http://schemas.microsoft.com/office/drawing/2014/main" id="{EB26F1C9-58CA-5841-98EC-3DFB0EE035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0519"/>
          <a:stretch/>
        </p:blipFill>
        <p:spPr>
          <a:xfrm>
            <a:off x="1763688" y="1879895"/>
            <a:ext cx="5494375" cy="3890274"/>
          </a:xfrm>
          <a:prstGeom prst="rect">
            <a:avLst/>
          </a:prstGeom>
        </p:spPr>
      </p:pic>
      <p:pic>
        <p:nvPicPr>
          <p:cNvPr id="5" name="Immagine 6" descr="twitter-logo.jpg">
            <a:extLst>
              <a:ext uri="{FF2B5EF4-FFF2-40B4-BE49-F238E27FC236}">
                <a16:creationId xmlns:a16="http://schemas.microsoft.com/office/drawing/2014/main" id="{40BBB3D2-EF17-4447-9466-48AF483E0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94346" y="3283272"/>
            <a:ext cx="2459099" cy="904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64E3D9-86F2-8040-B05B-D5210334F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671" y="5661224"/>
            <a:ext cx="1769461" cy="576064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71000"/>
              <a:buFont typeface="Thonburi" charset="0"/>
              <a:buNone/>
              <a:tabLst>
                <a:tab pos="558800" algn="l"/>
              </a:tabLst>
            </a:pP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45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model in a nutshell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Internal-growth.</a:t>
            </a:r>
          </a:p>
          <a:p>
            <a:pPr lvl="1">
              <a:buFont typeface="Arial"/>
              <a:buChar char="–"/>
            </a:pPr>
            <a:r>
              <a:rPr lang="en-US" dirty="0"/>
              <a:t>The layer grows according to internal dynamics, i.e., something happens independently of the other layers. </a:t>
            </a: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/>
              <a:t>External-growth.</a:t>
            </a:r>
            <a:endParaRPr lang="en-US" dirty="0">
              <a:cs typeface="Arial"/>
            </a:endParaRPr>
          </a:p>
          <a:p>
            <a:pPr lvl="1">
              <a:buFont typeface="Arial"/>
              <a:buChar char="–"/>
            </a:pPr>
            <a:r>
              <a:rPr lang="en-US" dirty="0"/>
              <a:t>The layer grows according to external dynamics, i.e., something happens because of the configuration of an external layer.</a:t>
            </a: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No-action.</a:t>
            </a:r>
          </a:p>
          <a:p>
            <a:pPr lvl="1">
              <a:buFont typeface="Arial"/>
              <a:buChar char="–"/>
            </a:pPr>
            <a:r>
              <a:rPr lang="en-US" dirty="0">
                <a:ea typeface="+mn-lt"/>
                <a:cs typeface="+mn-lt"/>
              </a:rPr>
              <a:t>Nothing happens, i.e., the network remains unchanged.</a:t>
            </a:r>
            <a:endParaRPr lang="en-US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244F-F049-4796-94B2-26DFE567F35E}"/>
              </a:ext>
            </a:extLst>
          </p:cNvPr>
          <p:cNvSpPr txBox="1"/>
          <p:nvPr/>
        </p:nvSpPr>
        <p:spPr>
          <a:xfrm>
            <a:off x="657471" y="6237419"/>
            <a:ext cx="3013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Magnani and Rossi, 2013a.</a:t>
            </a:r>
          </a:p>
        </p:txBody>
      </p:sp>
    </p:spTree>
    <p:extLst>
      <p:ext uri="{BB962C8B-B14F-4D97-AF65-F5344CB8AC3E}">
        <p14:creationId xmlns:p14="http://schemas.microsoft.com/office/powerpoint/2010/main" val="446976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5BB03835-6AD7-A24A-A212-6FA803FC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2" y="4149080"/>
            <a:ext cx="7697274" cy="27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growing with </a:t>
            </a:r>
            <a:r>
              <a:rPr lang="en-US" dirty="0" err="1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 err="1">
                <a:latin typeface="LMMono10"/>
              </a:rPr>
              <a:t>models_mix</a:t>
            </a:r>
            <a:r>
              <a:rPr lang="nb-NO" sz="2000" dirty="0">
                <a:latin typeface="LMMono10"/>
              </a:rPr>
              <a:t> &lt;-</a:t>
            </a:r>
          </a:p>
          <a:p>
            <a:pPr marL="0" indent="0">
              <a:buNone/>
            </a:pP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evolution_pa_ml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),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evolution_er_ml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100</a:t>
            </a:r>
            <a:r>
              <a:rPr lang="nb-NO" sz="2000" dirty="0">
                <a:latin typeface="LMMono10"/>
              </a:rPr>
              <a:t>),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evolution_er_ml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100</a:t>
            </a:r>
            <a:r>
              <a:rPr lang="nb-NO" sz="2000" dirty="0">
                <a:latin typeface="LMMono10"/>
              </a:rPr>
              <a:t>)) </a:t>
            </a:r>
          </a:p>
          <a:p>
            <a:pPr marL="0" indent="0">
              <a:buNone/>
            </a:pPr>
            <a:endParaRPr lang="nb-NO" sz="2000" dirty="0">
              <a:latin typeface="LMMono10"/>
            </a:endParaRPr>
          </a:p>
          <a:p>
            <a:pPr marL="0" indent="0">
              <a:buNone/>
            </a:pPr>
            <a:r>
              <a:rPr lang="nb-NO" sz="2000" dirty="0" err="1">
                <a:latin typeface="LMMono10"/>
              </a:rPr>
              <a:t>pr.external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,.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8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)</a:t>
            </a:r>
            <a:br>
              <a:rPr lang="nb-NO" sz="2000" dirty="0">
                <a:latin typeface="LMMono10"/>
              </a:rPr>
            </a:br>
            <a:r>
              <a:rPr lang="nb-NO" sz="2000" dirty="0" err="1">
                <a:latin typeface="LMMono10"/>
              </a:rPr>
              <a:t>pr.internal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,.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2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.8</a:t>
            </a:r>
            <a:r>
              <a:rPr lang="nb-NO" sz="2000" dirty="0">
                <a:latin typeface="LMMono10"/>
              </a:rPr>
              <a:t>)</a:t>
            </a:r>
            <a:br>
              <a:rPr lang="nb-NO" sz="2000" dirty="0">
                <a:latin typeface="LMMono10"/>
              </a:rPr>
            </a:br>
            <a:r>
              <a:rPr lang="nb-NO" sz="2000" dirty="0" err="1">
                <a:latin typeface="LMMono10"/>
              </a:rPr>
              <a:t>dependency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matrix</a:t>
            </a:r>
            <a:r>
              <a:rPr lang="nb-NO" sz="2000" dirty="0">
                <a:latin typeface="LMMono10"/>
              </a:rPr>
              <a:t>(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),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nb-NO" sz="2000" dirty="0">
              <a:latin typeface="LMMono10"/>
            </a:endParaRPr>
          </a:p>
          <a:p>
            <a:pPr marL="0" indent="0">
              <a:buNone/>
            </a:pPr>
            <a:endParaRPr lang="nb-NO" sz="1800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D9AA6-6316-ED49-9678-BB20CD8635ED}"/>
              </a:ext>
            </a:extLst>
          </p:cNvPr>
          <p:cNvSpPr/>
          <p:nvPr/>
        </p:nvSpPr>
        <p:spPr bwMode="auto">
          <a:xfrm>
            <a:off x="822752" y="4431488"/>
            <a:ext cx="2187286" cy="197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7C691-FFA2-4649-B812-8B0CDEB363A7}"/>
              </a:ext>
            </a:extLst>
          </p:cNvPr>
          <p:cNvSpPr/>
          <p:nvPr/>
        </p:nvSpPr>
        <p:spPr bwMode="auto">
          <a:xfrm>
            <a:off x="3264616" y="4431488"/>
            <a:ext cx="2187286" cy="197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F223C-1560-0C45-9F53-8C0C314D7A92}"/>
              </a:ext>
            </a:extLst>
          </p:cNvPr>
          <p:cNvSpPr/>
          <p:nvPr/>
        </p:nvSpPr>
        <p:spPr bwMode="auto">
          <a:xfrm>
            <a:off x="5680502" y="4431488"/>
            <a:ext cx="2187286" cy="1979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695D0-3065-5148-88FA-5B453A964E6C}"/>
              </a:ext>
            </a:extLst>
          </p:cNvPr>
          <p:cNvSpPr txBox="1"/>
          <p:nvPr/>
        </p:nvSpPr>
        <p:spPr>
          <a:xfrm>
            <a:off x="811062" y="3836078"/>
            <a:ext cx="2197678" cy="369332"/>
          </a:xfrm>
          <a:custGeom>
            <a:avLst/>
            <a:gdLst>
              <a:gd name="connsiteX0" fmla="*/ 0 w 2197678"/>
              <a:gd name="connsiteY0" fmla="*/ 0 h 369332"/>
              <a:gd name="connsiteX1" fmla="*/ 549420 w 2197678"/>
              <a:gd name="connsiteY1" fmla="*/ 0 h 369332"/>
              <a:gd name="connsiteX2" fmla="*/ 1142793 w 2197678"/>
              <a:gd name="connsiteY2" fmla="*/ 0 h 369332"/>
              <a:gd name="connsiteX3" fmla="*/ 1648259 w 2197678"/>
              <a:gd name="connsiteY3" fmla="*/ 0 h 369332"/>
              <a:gd name="connsiteX4" fmla="*/ 2197678 w 2197678"/>
              <a:gd name="connsiteY4" fmla="*/ 0 h 369332"/>
              <a:gd name="connsiteX5" fmla="*/ 2197678 w 2197678"/>
              <a:gd name="connsiteY5" fmla="*/ 369332 h 369332"/>
              <a:gd name="connsiteX6" fmla="*/ 1626282 w 2197678"/>
              <a:gd name="connsiteY6" fmla="*/ 369332 h 369332"/>
              <a:gd name="connsiteX7" fmla="*/ 1142793 w 2197678"/>
              <a:gd name="connsiteY7" fmla="*/ 369332 h 369332"/>
              <a:gd name="connsiteX8" fmla="*/ 549420 w 2197678"/>
              <a:gd name="connsiteY8" fmla="*/ 369332 h 369332"/>
              <a:gd name="connsiteX9" fmla="*/ 0 w 2197678"/>
              <a:gd name="connsiteY9" fmla="*/ 369332 h 369332"/>
              <a:gd name="connsiteX10" fmla="*/ 0 w 2197678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7678" h="369332" fill="none" extrusionOk="0">
                <a:moveTo>
                  <a:pt x="0" y="0"/>
                </a:moveTo>
                <a:cubicBezTo>
                  <a:pt x="206944" y="-13115"/>
                  <a:pt x="431166" y="12527"/>
                  <a:pt x="549420" y="0"/>
                </a:cubicBezTo>
                <a:cubicBezTo>
                  <a:pt x="667674" y="-12527"/>
                  <a:pt x="978732" y="46056"/>
                  <a:pt x="1142793" y="0"/>
                </a:cubicBezTo>
                <a:cubicBezTo>
                  <a:pt x="1306854" y="-46056"/>
                  <a:pt x="1414508" y="52707"/>
                  <a:pt x="1648259" y="0"/>
                </a:cubicBezTo>
                <a:cubicBezTo>
                  <a:pt x="1882010" y="-52707"/>
                  <a:pt x="2078848" y="41305"/>
                  <a:pt x="2197678" y="0"/>
                </a:cubicBezTo>
                <a:cubicBezTo>
                  <a:pt x="2223336" y="126187"/>
                  <a:pt x="2167970" y="226038"/>
                  <a:pt x="2197678" y="369332"/>
                </a:cubicBezTo>
                <a:cubicBezTo>
                  <a:pt x="1967107" y="429433"/>
                  <a:pt x="1743651" y="331955"/>
                  <a:pt x="1626282" y="369332"/>
                </a:cubicBezTo>
                <a:cubicBezTo>
                  <a:pt x="1508913" y="406709"/>
                  <a:pt x="1255431" y="330568"/>
                  <a:pt x="1142793" y="369332"/>
                </a:cubicBezTo>
                <a:cubicBezTo>
                  <a:pt x="1030155" y="408096"/>
                  <a:pt x="747596" y="300471"/>
                  <a:pt x="549420" y="369332"/>
                </a:cubicBezTo>
                <a:cubicBezTo>
                  <a:pt x="351244" y="438193"/>
                  <a:pt x="192794" y="331215"/>
                  <a:pt x="0" y="369332"/>
                </a:cubicBezTo>
                <a:cubicBezTo>
                  <a:pt x="-19947" y="281669"/>
                  <a:pt x="9126" y="151844"/>
                  <a:pt x="0" y="0"/>
                </a:cubicBezTo>
                <a:close/>
              </a:path>
              <a:path w="2197678" h="369332" stroke="0" extrusionOk="0">
                <a:moveTo>
                  <a:pt x="0" y="0"/>
                </a:moveTo>
                <a:cubicBezTo>
                  <a:pt x="206793" y="-59214"/>
                  <a:pt x="295780" y="56703"/>
                  <a:pt x="549420" y="0"/>
                </a:cubicBezTo>
                <a:cubicBezTo>
                  <a:pt x="803060" y="-56703"/>
                  <a:pt x="928247" y="61775"/>
                  <a:pt x="1120816" y="0"/>
                </a:cubicBezTo>
                <a:cubicBezTo>
                  <a:pt x="1313385" y="-61775"/>
                  <a:pt x="1515163" y="9183"/>
                  <a:pt x="1714189" y="0"/>
                </a:cubicBezTo>
                <a:cubicBezTo>
                  <a:pt x="1913215" y="-9183"/>
                  <a:pt x="2033734" y="29281"/>
                  <a:pt x="2197678" y="0"/>
                </a:cubicBezTo>
                <a:cubicBezTo>
                  <a:pt x="2215021" y="136237"/>
                  <a:pt x="2171708" y="211139"/>
                  <a:pt x="2197678" y="369332"/>
                </a:cubicBezTo>
                <a:cubicBezTo>
                  <a:pt x="1978481" y="427513"/>
                  <a:pt x="1870111" y="313496"/>
                  <a:pt x="1648259" y="369332"/>
                </a:cubicBezTo>
                <a:cubicBezTo>
                  <a:pt x="1426407" y="425168"/>
                  <a:pt x="1372553" y="318934"/>
                  <a:pt x="1142793" y="369332"/>
                </a:cubicBezTo>
                <a:cubicBezTo>
                  <a:pt x="913033" y="419730"/>
                  <a:pt x="683924" y="352704"/>
                  <a:pt x="549420" y="369332"/>
                </a:cubicBezTo>
                <a:cubicBezTo>
                  <a:pt x="414916" y="385960"/>
                  <a:pt x="248203" y="349633"/>
                  <a:pt x="0" y="369332"/>
                </a:cubicBezTo>
                <a:cubicBezTo>
                  <a:pt x="-3199" y="230743"/>
                  <a:pt x="17953" y="16340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689655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Preferential attach.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74681-E7AA-0B41-BE93-30796D264E98}"/>
              </a:ext>
            </a:extLst>
          </p:cNvPr>
          <p:cNvSpPr txBox="1"/>
          <p:nvPr/>
        </p:nvSpPr>
        <p:spPr>
          <a:xfrm>
            <a:off x="3519193" y="3836078"/>
            <a:ext cx="1639167" cy="382320"/>
          </a:xfrm>
          <a:custGeom>
            <a:avLst/>
            <a:gdLst>
              <a:gd name="connsiteX0" fmla="*/ 0 w 1639167"/>
              <a:gd name="connsiteY0" fmla="*/ 0 h 382320"/>
              <a:gd name="connsiteX1" fmla="*/ 529997 w 1639167"/>
              <a:gd name="connsiteY1" fmla="*/ 0 h 382320"/>
              <a:gd name="connsiteX2" fmla="*/ 1076386 w 1639167"/>
              <a:gd name="connsiteY2" fmla="*/ 0 h 382320"/>
              <a:gd name="connsiteX3" fmla="*/ 1639167 w 1639167"/>
              <a:gd name="connsiteY3" fmla="*/ 0 h 382320"/>
              <a:gd name="connsiteX4" fmla="*/ 1639167 w 1639167"/>
              <a:gd name="connsiteY4" fmla="*/ 382320 h 382320"/>
              <a:gd name="connsiteX5" fmla="*/ 1092778 w 1639167"/>
              <a:gd name="connsiteY5" fmla="*/ 382320 h 382320"/>
              <a:gd name="connsiteX6" fmla="*/ 513606 w 1639167"/>
              <a:gd name="connsiteY6" fmla="*/ 382320 h 382320"/>
              <a:gd name="connsiteX7" fmla="*/ 0 w 1639167"/>
              <a:gd name="connsiteY7" fmla="*/ 382320 h 382320"/>
              <a:gd name="connsiteX8" fmla="*/ 0 w 1639167"/>
              <a:gd name="connsiteY8" fmla="*/ 0 h 3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167" h="382320" fill="none" extrusionOk="0">
                <a:moveTo>
                  <a:pt x="0" y="0"/>
                </a:moveTo>
                <a:cubicBezTo>
                  <a:pt x="153925" y="-28494"/>
                  <a:pt x="421127" y="54779"/>
                  <a:pt x="529997" y="0"/>
                </a:cubicBezTo>
                <a:cubicBezTo>
                  <a:pt x="638867" y="-54779"/>
                  <a:pt x="919406" y="30485"/>
                  <a:pt x="1076386" y="0"/>
                </a:cubicBezTo>
                <a:cubicBezTo>
                  <a:pt x="1233366" y="-30485"/>
                  <a:pt x="1391967" y="919"/>
                  <a:pt x="1639167" y="0"/>
                </a:cubicBezTo>
                <a:cubicBezTo>
                  <a:pt x="1657102" y="190600"/>
                  <a:pt x="1624148" y="208487"/>
                  <a:pt x="1639167" y="382320"/>
                </a:cubicBezTo>
                <a:cubicBezTo>
                  <a:pt x="1529735" y="394806"/>
                  <a:pt x="1243228" y="324452"/>
                  <a:pt x="1092778" y="382320"/>
                </a:cubicBezTo>
                <a:cubicBezTo>
                  <a:pt x="942328" y="440188"/>
                  <a:pt x="639955" y="375734"/>
                  <a:pt x="513606" y="382320"/>
                </a:cubicBezTo>
                <a:cubicBezTo>
                  <a:pt x="387257" y="388906"/>
                  <a:pt x="162282" y="339311"/>
                  <a:pt x="0" y="382320"/>
                </a:cubicBezTo>
                <a:cubicBezTo>
                  <a:pt x="-1755" y="236156"/>
                  <a:pt x="43371" y="143573"/>
                  <a:pt x="0" y="0"/>
                </a:cubicBezTo>
                <a:close/>
              </a:path>
              <a:path w="1639167" h="382320" stroke="0" extrusionOk="0">
                <a:moveTo>
                  <a:pt x="0" y="0"/>
                </a:moveTo>
                <a:cubicBezTo>
                  <a:pt x="259621" y="-9319"/>
                  <a:pt x="277133" y="39148"/>
                  <a:pt x="529997" y="0"/>
                </a:cubicBezTo>
                <a:cubicBezTo>
                  <a:pt x="782861" y="-39148"/>
                  <a:pt x="861803" y="23136"/>
                  <a:pt x="1027211" y="0"/>
                </a:cubicBezTo>
                <a:cubicBezTo>
                  <a:pt x="1192619" y="-23136"/>
                  <a:pt x="1397693" y="21368"/>
                  <a:pt x="1639167" y="0"/>
                </a:cubicBezTo>
                <a:cubicBezTo>
                  <a:pt x="1662030" y="147918"/>
                  <a:pt x="1599849" y="301176"/>
                  <a:pt x="1639167" y="382320"/>
                </a:cubicBezTo>
                <a:cubicBezTo>
                  <a:pt x="1473343" y="430726"/>
                  <a:pt x="1354077" y="342508"/>
                  <a:pt x="1076386" y="382320"/>
                </a:cubicBezTo>
                <a:cubicBezTo>
                  <a:pt x="798695" y="422132"/>
                  <a:pt x="664874" y="356845"/>
                  <a:pt x="529997" y="382320"/>
                </a:cubicBezTo>
                <a:cubicBezTo>
                  <a:pt x="395120" y="407795"/>
                  <a:pt x="218161" y="361309"/>
                  <a:pt x="0" y="382320"/>
                </a:cubicBezTo>
                <a:cubicBezTo>
                  <a:pt x="-11420" y="223413"/>
                  <a:pt x="34609" y="13157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726205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Erdős–Rényi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68226-9F07-B741-B0D4-5E193AC3DC27}"/>
              </a:ext>
            </a:extLst>
          </p:cNvPr>
          <p:cNvSpPr txBox="1"/>
          <p:nvPr/>
        </p:nvSpPr>
        <p:spPr>
          <a:xfrm>
            <a:off x="5935079" y="3842570"/>
            <a:ext cx="1626178" cy="375826"/>
          </a:xfrm>
          <a:custGeom>
            <a:avLst/>
            <a:gdLst>
              <a:gd name="connsiteX0" fmla="*/ 0 w 1626178"/>
              <a:gd name="connsiteY0" fmla="*/ 0 h 375826"/>
              <a:gd name="connsiteX1" fmla="*/ 558321 w 1626178"/>
              <a:gd name="connsiteY1" fmla="*/ 0 h 375826"/>
              <a:gd name="connsiteX2" fmla="*/ 1100380 w 1626178"/>
              <a:gd name="connsiteY2" fmla="*/ 0 h 375826"/>
              <a:gd name="connsiteX3" fmla="*/ 1626178 w 1626178"/>
              <a:gd name="connsiteY3" fmla="*/ 0 h 375826"/>
              <a:gd name="connsiteX4" fmla="*/ 1626178 w 1626178"/>
              <a:gd name="connsiteY4" fmla="*/ 375826 h 375826"/>
              <a:gd name="connsiteX5" fmla="*/ 1084119 w 1626178"/>
              <a:gd name="connsiteY5" fmla="*/ 375826 h 375826"/>
              <a:gd name="connsiteX6" fmla="*/ 542059 w 1626178"/>
              <a:gd name="connsiteY6" fmla="*/ 375826 h 375826"/>
              <a:gd name="connsiteX7" fmla="*/ 0 w 1626178"/>
              <a:gd name="connsiteY7" fmla="*/ 375826 h 375826"/>
              <a:gd name="connsiteX8" fmla="*/ 0 w 1626178"/>
              <a:gd name="connsiteY8" fmla="*/ 0 h 37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178" h="375826" fill="none" extrusionOk="0">
                <a:moveTo>
                  <a:pt x="0" y="0"/>
                </a:moveTo>
                <a:cubicBezTo>
                  <a:pt x="180307" y="-50500"/>
                  <a:pt x="284140" y="37924"/>
                  <a:pt x="558321" y="0"/>
                </a:cubicBezTo>
                <a:cubicBezTo>
                  <a:pt x="832502" y="-37924"/>
                  <a:pt x="854309" y="24129"/>
                  <a:pt x="1100380" y="0"/>
                </a:cubicBezTo>
                <a:cubicBezTo>
                  <a:pt x="1346451" y="-24129"/>
                  <a:pt x="1507605" y="6856"/>
                  <a:pt x="1626178" y="0"/>
                </a:cubicBezTo>
                <a:cubicBezTo>
                  <a:pt x="1666093" y="142934"/>
                  <a:pt x="1584164" y="223512"/>
                  <a:pt x="1626178" y="375826"/>
                </a:cubicBezTo>
                <a:cubicBezTo>
                  <a:pt x="1422732" y="412560"/>
                  <a:pt x="1214014" y="326488"/>
                  <a:pt x="1084119" y="375826"/>
                </a:cubicBezTo>
                <a:cubicBezTo>
                  <a:pt x="954224" y="425164"/>
                  <a:pt x="804373" y="356307"/>
                  <a:pt x="542059" y="375826"/>
                </a:cubicBezTo>
                <a:cubicBezTo>
                  <a:pt x="279745" y="395345"/>
                  <a:pt x="114310" y="319904"/>
                  <a:pt x="0" y="375826"/>
                </a:cubicBezTo>
                <a:cubicBezTo>
                  <a:pt x="-14512" y="211559"/>
                  <a:pt x="8701" y="152581"/>
                  <a:pt x="0" y="0"/>
                </a:cubicBezTo>
                <a:close/>
              </a:path>
              <a:path w="1626178" h="375826" stroke="0" extrusionOk="0">
                <a:moveTo>
                  <a:pt x="0" y="0"/>
                </a:moveTo>
                <a:cubicBezTo>
                  <a:pt x="197693" y="-1651"/>
                  <a:pt x="292323" y="1261"/>
                  <a:pt x="493274" y="0"/>
                </a:cubicBezTo>
                <a:cubicBezTo>
                  <a:pt x="694225" y="-1261"/>
                  <a:pt x="887302" y="33474"/>
                  <a:pt x="986548" y="0"/>
                </a:cubicBezTo>
                <a:cubicBezTo>
                  <a:pt x="1085794" y="-33474"/>
                  <a:pt x="1423088" y="9399"/>
                  <a:pt x="1626178" y="0"/>
                </a:cubicBezTo>
                <a:cubicBezTo>
                  <a:pt x="1652198" y="171360"/>
                  <a:pt x="1614496" y="296666"/>
                  <a:pt x="1626178" y="375826"/>
                </a:cubicBezTo>
                <a:cubicBezTo>
                  <a:pt x="1513208" y="386595"/>
                  <a:pt x="1316960" y="329790"/>
                  <a:pt x="1132904" y="375826"/>
                </a:cubicBezTo>
                <a:cubicBezTo>
                  <a:pt x="948848" y="421862"/>
                  <a:pt x="797061" y="331728"/>
                  <a:pt x="574583" y="375826"/>
                </a:cubicBezTo>
                <a:cubicBezTo>
                  <a:pt x="352105" y="419924"/>
                  <a:pt x="142394" y="321734"/>
                  <a:pt x="0" y="375826"/>
                </a:cubicBezTo>
                <a:cubicBezTo>
                  <a:pt x="-32045" y="262802"/>
                  <a:pt x="16781" y="90154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601980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Erdős–Rényi</a:t>
            </a:r>
            <a:endParaRPr lang="en-US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80C6953E-4509-E34C-BCB8-D5A18FDB4B6F}"/>
              </a:ext>
            </a:extLst>
          </p:cNvPr>
          <p:cNvSpPr/>
          <p:nvPr/>
        </p:nvSpPr>
        <p:spPr bwMode="auto">
          <a:xfrm>
            <a:off x="5906001" y="4740058"/>
            <a:ext cx="1690643" cy="1484120"/>
          </a:xfrm>
          <a:custGeom>
            <a:avLst/>
            <a:gdLst>
              <a:gd name="connsiteX0" fmla="*/ 0 w 1690643"/>
              <a:gd name="connsiteY0" fmla="*/ 742060 h 1484120"/>
              <a:gd name="connsiteX1" fmla="*/ 845322 w 1690643"/>
              <a:gd name="connsiteY1" fmla="*/ 0 h 1484120"/>
              <a:gd name="connsiteX2" fmla="*/ 1690644 w 1690643"/>
              <a:gd name="connsiteY2" fmla="*/ 742060 h 1484120"/>
              <a:gd name="connsiteX3" fmla="*/ 845322 w 1690643"/>
              <a:gd name="connsiteY3" fmla="*/ 1484120 h 1484120"/>
              <a:gd name="connsiteX4" fmla="*/ 0 w 1690643"/>
              <a:gd name="connsiteY4" fmla="*/ 742060 h 148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43" h="1484120" fill="none" extrusionOk="0">
                <a:moveTo>
                  <a:pt x="0" y="742060"/>
                </a:moveTo>
                <a:cubicBezTo>
                  <a:pt x="48360" y="308705"/>
                  <a:pt x="485087" y="73725"/>
                  <a:pt x="845322" y="0"/>
                </a:cubicBezTo>
                <a:cubicBezTo>
                  <a:pt x="1334785" y="1785"/>
                  <a:pt x="1604203" y="391748"/>
                  <a:pt x="1690644" y="742060"/>
                </a:cubicBezTo>
                <a:cubicBezTo>
                  <a:pt x="1673548" y="1184097"/>
                  <a:pt x="1289355" y="1536843"/>
                  <a:pt x="845322" y="1484120"/>
                </a:cubicBezTo>
                <a:cubicBezTo>
                  <a:pt x="363352" y="1512443"/>
                  <a:pt x="-2649" y="1232773"/>
                  <a:pt x="0" y="742060"/>
                </a:cubicBezTo>
                <a:close/>
              </a:path>
              <a:path w="1690643" h="1484120" stroke="0" extrusionOk="0">
                <a:moveTo>
                  <a:pt x="0" y="742060"/>
                </a:moveTo>
                <a:cubicBezTo>
                  <a:pt x="11768" y="354216"/>
                  <a:pt x="407092" y="-14266"/>
                  <a:pt x="845322" y="0"/>
                </a:cubicBezTo>
                <a:cubicBezTo>
                  <a:pt x="1321555" y="-5343"/>
                  <a:pt x="1740329" y="421484"/>
                  <a:pt x="1690644" y="742060"/>
                </a:cubicBezTo>
                <a:cubicBezTo>
                  <a:pt x="1760408" y="1123608"/>
                  <a:pt x="1292794" y="1594446"/>
                  <a:pt x="845322" y="1484120"/>
                </a:cubicBezTo>
                <a:cubicBezTo>
                  <a:pt x="462965" y="1488549"/>
                  <a:pt x="24764" y="1101745"/>
                  <a:pt x="0" y="74206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450523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>
                <a:latin typeface="Berling"/>
                <a:ea typeface="ＭＳ Ｐゴシック"/>
              </a:rPr>
              <a:t>100% internal growth</a:t>
            </a:r>
            <a:endParaRPr lang="en-US" sz="2000" b="0" i="1" u="none" strike="noStrike" cap="none" normalizeH="0" baseline="0">
              <a:ln>
                <a:noFill/>
              </a:ln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0439457F-DF40-C04D-981C-E4A479883756}"/>
              </a:ext>
            </a:extLst>
          </p:cNvPr>
          <p:cNvSpPr/>
          <p:nvPr/>
        </p:nvSpPr>
        <p:spPr bwMode="auto">
          <a:xfrm>
            <a:off x="3285289" y="5843887"/>
            <a:ext cx="2053839" cy="565449"/>
          </a:xfrm>
          <a:custGeom>
            <a:avLst/>
            <a:gdLst>
              <a:gd name="connsiteX0" fmla="*/ 0 w 2053839"/>
              <a:gd name="connsiteY0" fmla="*/ 282725 h 565449"/>
              <a:gd name="connsiteX1" fmla="*/ 1026920 w 2053839"/>
              <a:gd name="connsiteY1" fmla="*/ 0 h 565449"/>
              <a:gd name="connsiteX2" fmla="*/ 2053840 w 2053839"/>
              <a:gd name="connsiteY2" fmla="*/ 282725 h 565449"/>
              <a:gd name="connsiteX3" fmla="*/ 1026920 w 2053839"/>
              <a:gd name="connsiteY3" fmla="*/ 565450 h 565449"/>
              <a:gd name="connsiteX4" fmla="*/ 0 w 2053839"/>
              <a:gd name="connsiteY4" fmla="*/ 282725 h 56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839" h="565449" fill="none" extrusionOk="0">
                <a:moveTo>
                  <a:pt x="0" y="282725"/>
                </a:moveTo>
                <a:cubicBezTo>
                  <a:pt x="64459" y="95222"/>
                  <a:pt x="476566" y="11615"/>
                  <a:pt x="1026920" y="0"/>
                </a:cubicBezTo>
                <a:cubicBezTo>
                  <a:pt x="1631933" y="2990"/>
                  <a:pt x="2016681" y="152165"/>
                  <a:pt x="2053840" y="282725"/>
                </a:cubicBezTo>
                <a:cubicBezTo>
                  <a:pt x="1995428" y="548914"/>
                  <a:pt x="1566435" y="629287"/>
                  <a:pt x="1026920" y="565450"/>
                </a:cubicBezTo>
                <a:cubicBezTo>
                  <a:pt x="438864" y="604629"/>
                  <a:pt x="-380" y="450485"/>
                  <a:pt x="0" y="282725"/>
                </a:cubicBezTo>
                <a:close/>
              </a:path>
              <a:path w="2053839" h="565449" stroke="0" extrusionOk="0">
                <a:moveTo>
                  <a:pt x="0" y="282725"/>
                </a:moveTo>
                <a:cubicBezTo>
                  <a:pt x="23060" y="169659"/>
                  <a:pt x="477618" y="-8895"/>
                  <a:pt x="1026920" y="0"/>
                </a:cubicBezTo>
                <a:cubicBezTo>
                  <a:pt x="1613528" y="-11089"/>
                  <a:pt x="2065800" y="148064"/>
                  <a:pt x="2053840" y="282725"/>
                </a:cubicBezTo>
                <a:cubicBezTo>
                  <a:pt x="2075305" y="430169"/>
                  <a:pt x="1573540" y="682299"/>
                  <a:pt x="1026920" y="565450"/>
                </a:cubicBezTo>
                <a:cubicBezTo>
                  <a:pt x="495854" y="567341"/>
                  <a:pt x="20603" y="397153"/>
                  <a:pt x="0" y="28272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450523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latin typeface="Berling"/>
                <a:ea typeface="ＭＳ Ｐゴシック"/>
              </a:rPr>
              <a:t>20% internal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latin typeface="Berling"/>
                <a:ea typeface="ＭＳ Ｐゴシック"/>
              </a:rPr>
              <a:t>growth</a:t>
            </a:r>
            <a:endParaRPr lang="en-US" sz="1400" i="1"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A992EAD3-5635-B544-A2FB-7D1364977005}"/>
              </a:ext>
            </a:extLst>
          </p:cNvPr>
          <p:cNvSpPr/>
          <p:nvPr/>
        </p:nvSpPr>
        <p:spPr bwMode="auto">
          <a:xfrm>
            <a:off x="3335139" y="4462316"/>
            <a:ext cx="2003988" cy="1234869"/>
          </a:xfrm>
          <a:custGeom>
            <a:avLst/>
            <a:gdLst>
              <a:gd name="connsiteX0" fmla="*/ 0 w 2003988"/>
              <a:gd name="connsiteY0" fmla="*/ 617435 h 1234869"/>
              <a:gd name="connsiteX1" fmla="*/ 1001994 w 2003988"/>
              <a:gd name="connsiteY1" fmla="*/ 0 h 1234869"/>
              <a:gd name="connsiteX2" fmla="*/ 2003988 w 2003988"/>
              <a:gd name="connsiteY2" fmla="*/ 617435 h 1234869"/>
              <a:gd name="connsiteX3" fmla="*/ 1001994 w 2003988"/>
              <a:gd name="connsiteY3" fmla="*/ 1234870 h 1234869"/>
              <a:gd name="connsiteX4" fmla="*/ 0 w 2003988"/>
              <a:gd name="connsiteY4" fmla="*/ 617435 h 123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988" h="1234869" fill="none" extrusionOk="0">
                <a:moveTo>
                  <a:pt x="0" y="617435"/>
                </a:moveTo>
                <a:cubicBezTo>
                  <a:pt x="14193" y="269531"/>
                  <a:pt x="468712" y="13901"/>
                  <a:pt x="1001994" y="0"/>
                </a:cubicBezTo>
                <a:cubicBezTo>
                  <a:pt x="1637221" y="6464"/>
                  <a:pt x="1973350" y="297530"/>
                  <a:pt x="2003988" y="617435"/>
                </a:cubicBezTo>
                <a:cubicBezTo>
                  <a:pt x="1952415" y="1055596"/>
                  <a:pt x="1494285" y="1375990"/>
                  <a:pt x="1001994" y="1234870"/>
                </a:cubicBezTo>
                <a:cubicBezTo>
                  <a:pt x="432920" y="1264273"/>
                  <a:pt x="-1075" y="991269"/>
                  <a:pt x="0" y="617435"/>
                </a:cubicBezTo>
                <a:close/>
              </a:path>
              <a:path w="2003988" h="1234869" stroke="0" extrusionOk="0">
                <a:moveTo>
                  <a:pt x="0" y="617435"/>
                </a:moveTo>
                <a:cubicBezTo>
                  <a:pt x="70059" y="407310"/>
                  <a:pt x="471069" y="-11193"/>
                  <a:pt x="1001994" y="0"/>
                </a:cubicBezTo>
                <a:cubicBezTo>
                  <a:pt x="1636984" y="-46512"/>
                  <a:pt x="2025057" y="314282"/>
                  <a:pt x="2003988" y="617435"/>
                </a:cubicBezTo>
                <a:cubicBezTo>
                  <a:pt x="2026531" y="949297"/>
                  <a:pt x="1539650" y="1324391"/>
                  <a:pt x="1001994" y="1234870"/>
                </a:cubicBezTo>
                <a:cubicBezTo>
                  <a:pt x="546921" y="1240022"/>
                  <a:pt x="19418" y="919118"/>
                  <a:pt x="0" y="61743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450523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>
                <a:latin typeface="Berling"/>
                <a:ea typeface="ＭＳ Ｐゴシック"/>
              </a:rPr>
              <a:t>80% external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i="1">
                <a:latin typeface="Berling"/>
                <a:ea typeface="ＭＳ Ｐゴシック"/>
              </a:rPr>
              <a:t>growth</a:t>
            </a:r>
            <a:endParaRPr lang="en-US" i="1"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3" name="Arrow: Right 19">
            <a:extLst>
              <a:ext uri="{FF2B5EF4-FFF2-40B4-BE49-F238E27FC236}">
                <a16:creationId xmlns:a16="http://schemas.microsoft.com/office/drawing/2014/main" id="{BBB095D1-BD8C-EE44-BF67-87746516DF25}"/>
              </a:ext>
            </a:extLst>
          </p:cNvPr>
          <p:cNvSpPr/>
          <p:nvPr/>
        </p:nvSpPr>
        <p:spPr bwMode="auto">
          <a:xfrm>
            <a:off x="2702853" y="4839502"/>
            <a:ext cx="710825" cy="49304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0" i="0" u="none" strike="noStrike" cap="none" normalizeH="0" baseline="0">
              <a:ln>
                <a:noFill/>
              </a:ln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9E0D5F2E-913E-5247-8720-C2CB2B2374C3}"/>
              </a:ext>
            </a:extLst>
          </p:cNvPr>
          <p:cNvSpPr/>
          <p:nvPr/>
        </p:nvSpPr>
        <p:spPr bwMode="auto">
          <a:xfrm>
            <a:off x="899592" y="4462321"/>
            <a:ext cx="2032474" cy="1911409"/>
          </a:xfrm>
          <a:custGeom>
            <a:avLst/>
            <a:gdLst>
              <a:gd name="connsiteX0" fmla="*/ 0 w 2032474"/>
              <a:gd name="connsiteY0" fmla="*/ 955705 h 1911409"/>
              <a:gd name="connsiteX1" fmla="*/ 1016237 w 2032474"/>
              <a:gd name="connsiteY1" fmla="*/ 0 h 1911409"/>
              <a:gd name="connsiteX2" fmla="*/ 2032474 w 2032474"/>
              <a:gd name="connsiteY2" fmla="*/ 955705 h 1911409"/>
              <a:gd name="connsiteX3" fmla="*/ 1016237 w 2032474"/>
              <a:gd name="connsiteY3" fmla="*/ 1911410 h 1911409"/>
              <a:gd name="connsiteX4" fmla="*/ 0 w 2032474"/>
              <a:gd name="connsiteY4" fmla="*/ 955705 h 19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474" h="1911409" fill="none" extrusionOk="0">
                <a:moveTo>
                  <a:pt x="0" y="955705"/>
                </a:moveTo>
                <a:cubicBezTo>
                  <a:pt x="85853" y="386118"/>
                  <a:pt x="501072" y="31867"/>
                  <a:pt x="1016237" y="0"/>
                </a:cubicBezTo>
                <a:cubicBezTo>
                  <a:pt x="1666329" y="7017"/>
                  <a:pt x="2019711" y="436672"/>
                  <a:pt x="2032474" y="955705"/>
                </a:cubicBezTo>
                <a:cubicBezTo>
                  <a:pt x="1955207" y="1629091"/>
                  <a:pt x="1530017" y="2021062"/>
                  <a:pt x="1016237" y="1911410"/>
                </a:cubicBezTo>
                <a:cubicBezTo>
                  <a:pt x="380555" y="2050909"/>
                  <a:pt x="-4533" y="1621956"/>
                  <a:pt x="0" y="955705"/>
                </a:cubicBezTo>
                <a:close/>
              </a:path>
              <a:path w="2032474" h="1911409" stroke="0" extrusionOk="0">
                <a:moveTo>
                  <a:pt x="0" y="955705"/>
                </a:moveTo>
                <a:cubicBezTo>
                  <a:pt x="7887" y="442618"/>
                  <a:pt x="499937" y="-22400"/>
                  <a:pt x="1016237" y="0"/>
                </a:cubicBezTo>
                <a:cubicBezTo>
                  <a:pt x="1632238" y="-31205"/>
                  <a:pt x="2085303" y="522783"/>
                  <a:pt x="2032474" y="955705"/>
                </a:cubicBezTo>
                <a:cubicBezTo>
                  <a:pt x="2113274" y="1450772"/>
                  <a:pt x="1549250" y="2072116"/>
                  <a:pt x="1016237" y="1911410"/>
                </a:cubicBezTo>
                <a:cubicBezTo>
                  <a:pt x="573942" y="1917644"/>
                  <a:pt x="37847" y="1406894"/>
                  <a:pt x="0" y="95570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450523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>
                <a:latin typeface="Berling"/>
                <a:ea typeface="ＭＳ Ｐゴシック"/>
              </a:rPr>
              <a:t>100% internal growth</a:t>
            </a:r>
            <a:endParaRPr lang="en-US" sz="2000" b="0" i="1" u="none" strike="noStrike" cap="none" normalizeH="0" baseline="0">
              <a:ln>
                <a:noFill/>
              </a:ln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16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growing with </a:t>
            </a:r>
            <a:r>
              <a:rPr lang="en-US" dirty="0" err="1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 err="1">
                <a:latin typeface="LMMono10"/>
              </a:rPr>
              <a:t>ml_generated_mix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grow_ml</a:t>
            </a:r>
            <a:r>
              <a:rPr lang="nb-NO" sz="2000" dirty="0">
                <a:latin typeface="LMMono10"/>
              </a:rPr>
              <a:t>(</a:t>
            </a:r>
          </a:p>
          <a:p>
            <a:pPr marL="0" indent="0">
              <a:buNone/>
            </a:pPr>
            <a:r>
              <a:rPr lang="nb-NO" sz="2000" dirty="0">
                <a:solidFill>
                  <a:srgbClr val="0000CE"/>
                </a:solidFill>
                <a:latin typeface="LMMono10"/>
              </a:rPr>
              <a:t>	100</a:t>
            </a:r>
            <a:r>
              <a:rPr lang="nb-NO" sz="2000" dirty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nb-NO" sz="2000" dirty="0">
                <a:solidFill>
                  <a:srgbClr val="0000CE"/>
                </a:solidFill>
                <a:latin typeface="LMMono10"/>
              </a:rPr>
              <a:t>	100</a:t>
            </a:r>
            <a:r>
              <a:rPr lang="nb-NO" sz="20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>
                <a:latin typeface="LMMono10"/>
              </a:rPr>
              <a:t>models_mix</a:t>
            </a:r>
            <a:r>
              <a:rPr lang="nb-NO" sz="20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>
                <a:latin typeface="LMMono10"/>
              </a:rPr>
              <a:t>pr.internal</a:t>
            </a:r>
            <a:r>
              <a:rPr lang="nb-NO" sz="20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>
                <a:latin typeface="LMMono10"/>
              </a:rPr>
              <a:t>pr.external</a:t>
            </a:r>
            <a:r>
              <a:rPr lang="nb-NO" sz="20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>
                <a:latin typeface="LMMono10"/>
              </a:rPr>
              <a:t>dependency</a:t>
            </a:r>
            <a:r>
              <a:rPr lang="nb-NO" sz="2000" dirty="0">
                <a:latin typeface="LMMono10"/>
              </a:rPr>
              <a:t>) </a:t>
            </a:r>
            <a:endParaRPr lang="nb-NO" sz="2000" dirty="0"/>
          </a:p>
          <a:p>
            <a:pPr marL="0" indent="0">
              <a:buNone/>
            </a:pPr>
            <a:endParaRPr lang="nb-NO" sz="1800" dirty="0">
              <a:latin typeface="LMMono10"/>
            </a:endParaRPr>
          </a:p>
          <a:p>
            <a:pPr marL="0" indent="0">
              <a:buNone/>
            </a:pPr>
            <a:endParaRPr lang="nb-NO" sz="1800" dirty="0">
              <a:effectLst/>
              <a:latin typeface="LMMono10"/>
            </a:endParaRPr>
          </a:p>
          <a:p>
            <a:pPr marL="0" indent="0">
              <a:buNone/>
            </a:pPr>
            <a:endParaRPr lang="nb-NO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468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72A1-EAC0-417B-94EB-44B8B3CD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DC6F897C-2787-4982-B93E-503380C1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94" y="4404778"/>
            <a:ext cx="3262745" cy="2321706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B550C53-6E14-49AE-B8E2-C548DD66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4402567"/>
            <a:ext cx="3301711" cy="2241702"/>
          </a:xfrm>
          <a:prstGeom prst="rect">
            <a:avLst/>
          </a:prstGeom>
        </p:spPr>
      </p:pic>
      <p:pic>
        <p:nvPicPr>
          <p:cNvPr id="7" name="Picture 8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EB35E3D9-FAD4-43FC-AEDE-A91C112C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79" y="2070943"/>
            <a:ext cx="6951517" cy="23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2808-5D0D-764A-822B-AC3A246B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Some take-home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BF49F-CCB1-5048-B141-20F05E19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Somehow unexplored topic.</a:t>
            </a:r>
          </a:p>
          <a:p>
            <a:pPr lvl="1"/>
            <a:r>
              <a:rPr lang="en-GB" dirty="0"/>
              <a:t>I</a:t>
            </a:r>
            <a:r>
              <a:rPr lang="en-SE" dirty="0"/>
              <a:t>t requires a lot of parameters.</a:t>
            </a:r>
          </a:p>
          <a:p>
            <a:r>
              <a:rPr lang="en-SE" dirty="0"/>
              <a:t>Parameter estimation?</a:t>
            </a:r>
          </a:p>
          <a:p>
            <a:r>
              <a:rPr lang="en-SE" dirty="0"/>
              <a:t>Other generation approaches (e.g., optimisation)?</a:t>
            </a:r>
          </a:p>
        </p:txBody>
      </p:sp>
    </p:spTree>
    <p:extLst>
      <p:ext uri="{BB962C8B-B14F-4D97-AF65-F5344CB8AC3E}">
        <p14:creationId xmlns:p14="http://schemas.microsoft.com/office/powerpoint/2010/main" val="2583569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3F50-D469-4D31-A3D3-2E1BCC62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C7C7-8369-472B-B354-9B032A119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Afsarmanesh</a:t>
            </a:r>
            <a:r>
              <a:rPr lang="en-US" sz="1400">
                <a:ea typeface="+mn-lt"/>
                <a:cs typeface="+mn-lt"/>
              </a:rPr>
              <a:t> N, Magnani M (2018). “Partial and Overlapping Community Detection in Multiplex Social Networks.” In Social Informatics.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Berlingerio</a:t>
            </a:r>
            <a:r>
              <a:rPr lang="en-US" sz="1400">
                <a:ea typeface="+mn-lt"/>
                <a:cs typeface="+mn-lt"/>
              </a:rPr>
              <a:t> M, Coscia M, and Giannotti </a:t>
            </a:r>
            <a:r>
              <a:rPr lang="en-US" sz="1400" err="1">
                <a:ea typeface="+mn-lt"/>
                <a:cs typeface="+mn-lt"/>
              </a:rPr>
              <a:t>F.Finding</a:t>
            </a:r>
            <a:r>
              <a:rPr lang="en-US" sz="1400">
                <a:ea typeface="+mn-lt"/>
                <a:cs typeface="+mn-lt"/>
              </a:rPr>
              <a:t> and characterizing communities in </a:t>
            </a:r>
            <a:r>
              <a:rPr lang="en-US" sz="1400" err="1">
                <a:ea typeface="+mn-lt"/>
                <a:cs typeface="+mn-lt"/>
              </a:rPr>
              <a:t>multidimen</a:t>
            </a:r>
            <a:r>
              <a:rPr lang="en-US" sz="1400">
                <a:ea typeface="+mn-lt"/>
                <a:cs typeface="+mn-lt"/>
              </a:rPr>
              <a:t>- </a:t>
            </a:r>
            <a:r>
              <a:rPr lang="en-US" sz="1400" err="1">
                <a:ea typeface="+mn-lt"/>
                <a:cs typeface="+mn-lt"/>
              </a:rPr>
              <a:t>sional</a:t>
            </a:r>
            <a:r>
              <a:rPr lang="en-US" sz="1400">
                <a:ea typeface="+mn-lt"/>
                <a:cs typeface="+mn-lt"/>
              </a:rPr>
              <a:t> networks. In International Conference on Advances in Social Networks Analysis and Mining (ASONAM), pages 490–494. IEEE Computer Society Washington, DC, USA, 2011.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Berlingerio</a:t>
            </a:r>
            <a:r>
              <a:rPr lang="en-US" sz="1400">
                <a:ea typeface="+mn-lt"/>
                <a:cs typeface="+mn-lt"/>
              </a:rPr>
              <a:t> M, Coscia M, Giannotti F, </a:t>
            </a:r>
            <a:r>
              <a:rPr lang="en-US" sz="1400" err="1">
                <a:ea typeface="+mn-lt"/>
                <a:cs typeface="+mn-lt"/>
              </a:rPr>
              <a:t>Monreale</a:t>
            </a:r>
            <a:r>
              <a:rPr lang="en-US" sz="1400">
                <a:ea typeface="+mn-lt"/>
                <a:cs typeface="+mn-lt"/>
              </a:rPr>
              <a:t> A, </a:t>
            </a:r>
            <a:r>
              <a:rPr lang="en-US" sz="1400" err="1">
                <a:ea typeface="+mn-lt"/>
                <a:cs typeface="+mn-lt"/>
              </a:rPr>
              <a:t>Pedreschi</a:t>
            </a:r>
            <a:r>
              <a:rPr lang="en-US" sz="1400">
                <a:ea typeface="+mn-lt"/>
                <a:cs typeface="+mn-lt"/>
              </a:rPr>
              <a:t> D (2012). “Multidimensional Net- works: Foundations of Structural Analysis.” World Wide Web. ISSN 1386-145X.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Berlingerio</a:t>
            </a:r>
            <a:r>
              <a:rPr lang="en-US" sz="1400">
                <a:ea typeface="+mn-lt"/>
                <a:cs typeface="+mn-lt"/>
              </a:rPr>
              <a:t> M, Pinelli F, Calabrese F (2013). “ABACUS: </a:t>
            </a:r>
            <a:r>
              <a:rPr lang="en-US" sz="1400" err="1">
                <a:ea typeface="+mn-lt"/>
                <a:cs typeface="+mn-lt"/>
              </a:rPr>
              <a:t>Apriori</a:t>
            </a:r>
            <a:r>
              <a:rPr lang="en-US" sz="1400">
                <a:ea typeface="+mn-lt"/>
                <a:cs typeface="+mn-lt"/>
              </a:rPr>
              <a:t>-Based Community Discovery in Multidimensional Networks.” Data Mining and Knowledge Discovery, 27.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Boutemine</a:t>
            </a:r>
            <a:r>
              <a:rPr lang="en-US" sz="1400">
                <a:ea typeface="+mn-lt"/>
                <a:cs typeface="+mn-lt"/>
              </a:rPr>
              <a:t> O and </a:t>
            </a:r>
            <a:r>
              <a:rPr lang="en-US" sz="1400" err="1">
                <a:ea typeface="+mn-lt"/>
                <a:cs typeface="+mn-lt"/>
              </a:rPr>
              <a:t>Bouguessa</a:t>
            </a:r>
            <a:r>
              <a:rPr lang="en-US" sz="1400">
                <a:ea typeface="+mn-lt"/>
                <a:cs typeface="+mn-lt"/>
              </a:rPr>
              <a:t> M. “Mining Community Structures in Multidimensional Networks.” ACM Transactions on Knowledge Discovery from Data, 11(4):1–36, </a:t>
            </a:r>
            <a:r>
              <a:rPr lang="en-US" sz="1400" err="1">
                <a:ea typeface="+mn-lt"/>
                <a:cs typeface="+mn-lt"/>
              </a:rPr>
              <a:t>jun</a:t>
            </a:r>
            <a:r>
              <a:rPr lang="en-US" sz="1400">
                <a:ea typeface="+mn-lt"/>
                <a:cs typeface="+mn-lt"/>
              </a:rPr>
              <a:t> 2017. ISSN 15564681.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10.1145/3080574.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Brodka P, Chmiel A, Magnani M, </a:t>
            </a:r>
            <a:r>
              <a:rPr lang="en-US" sz="1400" err="1">
                <a:ea typeface="+mn-lt"/>
                <a:cs typeface="+mn-lt"/>
              </a:rPr>
              <a:t>Ragozini</a:t>
            </a:r>
            <a:r>
              <a:rPr lang="en-US" sz="1400">
                <a:ea typeface="+mn-lt"/>
                <a:cs typeface="+mn-lt"/>
              </a:rPr>
              <a:t> G (2018). “Quantifying Layer Similarity in Multiplex Networks: A Systematic Study.” Royal Society open science, 5(8).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De Domenico M, </a:t>
            </a:r>
            <a:r>
              <a:rPr lang="en-US" sz="1400" err="1">
                <a:ea typeface="+mn-lt"/>
                <a:cs typeface="+mn-lt"/>
              </a:rPr>
              <a:t>Lancichinetti</a:t>
            </a:r>
            <a:r>
              <a:rPr lang="en-US" sz="1400">
                <a:ea typeface="+mn-lt"/>
                <a:cs typeface="+mn-lt"/>
              </a:rPr>
              <a:t> A, Arenas A, Rosvall M (2015). “Identifying Modular Flows on Mul- </a:t>
            </a:r>
            <a:r>
              <a:rPr lang="en-US" sz="1400" err="1">
                <a:ea typeface="+mn-lt"/>
                <a:cs typeface="+mn-lt"/>
              </a:rPr>
              <a:t>tilayer</a:t>
            </a:r>
            <a:r>
              <a:rPr lang="en-US" sz="1400">
                <a:ea typeface="+mn-lt"/>
                <a:cs typeface="+mn-lt"/>
              </a:rPr>
              <a:t> Networks Reveals Highly Overlapping Organization in Interconnected Systems.” Physical Review X, 5.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Dickison ME, Magnani M, Rossi L (2016). “Multilayer Social Networks.” Cambridge University Press. ISBN 978-1107438750.</a:t>
            </a:r>
            <a:endParaRPr lang="en-US" sz="1400">
              <a:cs typeface="Arial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Fatemi Z, Magnani M, Salehi M (2018). “A Generalized Force-Directed Layout for Multiplex Sociograms.” In Social Informatics.</a:t>
            </a:r>
            <a:endParaRPr lang="en-US" sz="140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ea typeface="ＭＳ Ｐゴシック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" sz="1400">
              <a:cs typeface="Arial"/>
            </a:endParaRPr>
          </a:p>
          <a:p>
            <a:pPr marL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ea typeface="ＭＳ Ｐゴシック"/>
              <a:cs typeface="+mn-lt"/>
            </a:endParaRPr>
          </a:p>
          <a:p>
            <a:pPr>
              <a:buNone/>
            </a:pPr>
            <a:endParaRPr lang="en-US" sz="1400">
              <a:cs typeface="Arial"/>
            </a:endParaRPr>
          </a:p>
          <a:p>
            <a:pPr marL="0" indent="0">
              <a:buNone/>
            </a:pP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52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3F50-D469-4D31-A3D3-2E1BCC62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References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C7C7-8369-472B-B354-9B032A119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Interdonato</a:t>
            </a:r>
            <a:r>
              <a:rPr lang="en-US" sz="1400" dirty="0">
                <a:ea typeface="+mn-lt"/>
                <a:cs typeface="+mn-lt"/>
              </a:rPr>
              <a:t> R, Magnani M, </a:t>
            </a:r>
            <a:r>
              <a:rPr lang="en-US" sz="1400" dirty="0" err="1">
                <a:ea typeface="+mn-lt"/>
                <a:cs typeface="+mn-lt"/>
              </a:rPr>
              <a:t>Perna</a:t>
            </a:r>
            <a:r>
              <a:rPr lang="en-US" sz="1400" dirty="0">
                <a:ea typeface="+mn-lt"/>
                <a:cs typeface="+mn-lt"/>
              </a:rPr>
              <a:t> D, </a:t>
            </a:r>
            <a:r>
              <a:rPr lang="en-US" sz="1400" dirty="0" err="1">
                <a:ea typeface="+mn-lt"/>
                <a:cs typeface="+mn-lt"/>
              </a:rPr>
              <a:t>Tagarelli</a:t>
            </a:r>
            <a:r>
              <a:rPr lang="en-US" sz="1400" dirty="0">
                <a:ea typeface="+mn-lt"/>
                <a:cs typeface="+mn-lt"/>
              </a:rPr>
              <a:t> A, and Vega D, “Multilayer network simplification: Approaches, models and methods,” Computer Science Review, vol. 36, p. 100246, 2020, </a:t>
            </a:r>
            <a:r>
              <a:rPr lang="en-US" sz="1400" dirty="0" err="1">
                <a:ea typeface="+mn-lt"/>
                <a:cs typeface="+mn-lt"/>
              </a:rPr>
              <a:t>doi</a:t>
            </a:r>
            <a:r>
              <a:rPr lang="en-US" sz="1400" dirty="0">
                <a:ea typeface="+mn-lt"/>
                <a:cs typeface="+mn-lt"/>
              </a:rPr>
              <a:t>: 10.1016/j.cosrev.2020.100246.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Kivelä</a:t>
            </a:r>
            <a:r>
              <a:rPr lang="en-US" sz="1400" dirty="0">
                <a:ea typeface="+mn-lt"/>
                <a:cs typeface="+mn-lt"/>
              </a:rPr>
              <a:t> M, Arenas A, Barthelemy M, Gleeson JP, Moreno Y, Porter MA (2014). “Multi-layer Networks.” Journal of Complex Networks, 2(3), 203–271.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Magnani M, Rossi L (2011). “The ML-Model for Multi-layer Social Networks.” In ASONAM, pp. 5–12. IEEE Computer Society. ISBN 9781612847580.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Magnani M, Rossi L (2013a). “Formation of Multiple Networks.” In Social Computing, Behavioral- Cultural Modeling and Prediction, pp. 257–264. Springer-Verlag Berlin </a:t>
            </a:r>
            <a:r>
              <a:rPr lang="en-US" sz="1400" dirty="0" err="1">
                <a:ea typeface="+mn-lt"/>
                <a:cs typeface="+mn-lt"/>
              </a:rPr>
              <a:t>Heidel</a:t>
            </a:r>
            <a:r>
              <a:rPr lang="en-US" sz="1400" dirty="0">
                <a:ea typeface="+mn-lt"/>
                <a:cs typeface="+mn-lt"/>
              </a:rPr>
              <a:t>- berg. ISBN 978-3- 642-37209-4.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Magnani M, Rossi L (2013b). “Pareto Distance for Multi-layer Network Analysis.” In AM Green- berg, WG Kennedy, ND Bos (eds.), Social Computing, Behavioral-Cultural Mod- </a:t>
            </a:r>
            <a:r>
              <a:rPr lang="en-US" sz="1400" dirty="0" err="1">
                <a:ea typeface="+mn-lt"/>
                <a:cs typeface="+mn-lt"/>
              </a:rPr>
              <a:t>eling</a:t>
            </a:r>
            <a:r>
              <a:rPr lang="en-US" sz="1400" dirty="0">
                <a:ea typeface="+mn-lt"/>
                <a:cs typeface="+mn-lt"/>
              </a:rPr>
              <a:t> and Pre- diction, volume 7812 of Lecture Notes in Computer Science. Springer-Verlag, Berlin, Heidelberg. ISBN 978-3-642-37209-4.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Magnani M, </a:t>
            </a:r>
            <a:r>
              <a:rPr lang="en-US" sz="1400" dirty="0" err="1">
                <a:ea typeface="+mn-lt"/>
                <a:cs typeface="+mn-lt"/>
              </a:rPr>
              <a:t>Hanteer</a:t>
            </a:r>
            <a:r>
              <a:rPr lang="en-US" sz="1400" dirty="0">
                <a:ea typeface="+mn-lt"/>
                <a:cs typeface="+mn-lt"/>
              </a:rPr>
              <a:t> O, </a:t>
            </a:r>
            <a:r>
              <a:rPr lang="en-US" sz="1400" dirty="0" err="1">
                <a:ea typeface="+mn-lt"/>
                <a:cs typeface="+mn-lt"/>
              </a:rPr>
              <a:t>Interdonato</a:t>
            </a:r>
            <a:r>
              <a:rPr lang="en-US" sz="1400" dirty="0">
                <a:ea typeface="+mn-lt"/>
                <a:cs typeface="+mn-lt"/>
              </a:rPr>
              <a:t> R, </a:t>
            </a:r>
            <a:r>
              <a:rPr lang="en-US" sz="1400" dirty="0" err="1">
                <a:ea typeface="+mn-lt"/>
                <a:cs typeface="+mn-lt"/>
              </a:rPr>
              <a:t>Tagarelli</a:t>
            </a:r>
            <a:r>
              <a:rPr lang="en-US" sz="1400" dirty="0">
                <a:ea typeface="+mn-lt"/>
                <a:cs typeface="+mn-lt"/>
              </a:rPr>
              <a:t> A, Rossi L (2021). “Community Detection in Multiplex Networks.” ACM Computing Surveys, 54(3).</a:t>
            </a:r>
            <a:endParaRPr lang="en-US" sz="1400" dirty="0">
              <a:cs typeface="Arial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McGee F, </a:t>
            </a:r>
            <a:r>
              <a:rPr lang="en-US" sz="1400" dirty="0" err="1">
                <a:ea typeface="+mn-lt"/>
                <a:cs typeface="+mn-lt"/>
              </a:rPr>
              <a:t>Ghoniem</a:t>
            </a:r>
            <a:r>
              <a:rPr lang="en-US" sz="1400" dirty="0">
                <a:ea typeface="+mn-lt"/>
                <a:cs typeface="+mn-lt"/>
              </a:rPr>
              <a:t> M, </a:t>
            </a:r>
            <a:r>
              <a:rPr lang="en-US" sz="1400" dirty="0" err="1">
                <a:ea typeface="+mn-lt"/>
                <a:cs typeface="+mn-lt"/>
              </a:rPr>
              <a:t>Melançon</a:t>
            </a:r>
            <a:r>
              <a:rPr lang="en-US" sz="1400" dirty="0">
                <a:ea typeface="+mn-lt"/>
                <a:cs typeface="+mn-lt"/>
              </a:rPr>
              <a:t> G, </a:t>
            </a:r>
            <a:r>
              <a:rPr lang="en-US" sz="1400" dirty="0" err="1">
                <a:ea typeface="+mn-lt"/>
                <a:cs typeface="+mn-lt"/>
              </a:rPr>
              <a:t>Otjacques</a:t>
            </a:r>
            <a:r>
              <a:rPr lang="en-US" sz="1400" dirty="0">
                <a:ea typeface="+mn-lt"/>
                <a:cs typeface="+mn-lt"/>
              </a:rPr>
              <a:t> B, </a:t>
            </a:r>
            <a:r>
              <a:rPr lang="en-US" sz="1400" dirty="0" err="1">
                <a:ea typeface="+mn-lt"/>
                <a:cs typeface="+mn-lt"/>
              </a:rPr>
              <a:t>Pinaud</a:t>
            </a:r>
            <a:r>
              <a:rPr lang="en-US" sz="1400" dirty="0">
                <a:ea typeface="+mn-lt"/>
                <a:cs typeface="+mn-lt"/>
              </a:rPr>
              <a:t> B (2019). "The State of the Art in Multilayer Network Visualization." Computer graphics forum 38(6).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Moreno, J L. (1934). Who Shall Survive? A New Approach to the Problem of Human Interrelations</a:t>
            </a:r>
          </a:p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Mucha</a:t>
            </a:r>
            <a:r>
              <a:rPr lang="en-US" sz="1400" dirty="0">
                <a:ea typeface="+mn-lt"/>
                <a:cs typeface="+mn-lt"/>
              </a:rPr>
              <a:t> PJ, Richardson T, Macon K, Porter MA, </a:t>
            </a:r>
            <a:r>
              <a:rPr lang="en-US" sz="1400" dirty="0" err="1">
                <a:ea typeface="+mn-lt"/>
                <a:cs typeface="+mn-lt"/>
              </a:rPr>
              <a:t>Onnela</a:t>
            </a:r>
            <a:r>
              <a:rPr lang="en-US" sz="1400" dirty="0">
                <a:ea typeface="+mn-lt"/>
                <a:cs typeface="+mn-lt"/>
              </a:rPr>
              <a:t> JP (2010). “Community Structure in Time-Dependent, Multiscale, and Multiplex Networks.” Science, 328(5980), 876–878. ISSN 0036- 8075.</a:t>
            </a:r>
            <a:endParaRPr lang="en-US" sz="1400" dirty="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 dirty="0">
              <a:ea typeface="ＭＳ Ｐゴシック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 dirty="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" sz="1400" dirty="0">
              <a:ea typeface="ＭＳ Ｐゴシック"/>
              <a:cs typeface="+mn-lt"/>
            </a:endParaRPr>
          </a:p>
          <a:p>
            <a:pPr marL="0">
              <a:spcBef>
                <a:spcPts val="0"/>
              </a:spcBef>
              <a:spcAft>
                <a:spcPts val="400"/>
              </a:spcAft>
              <a:buNone/>
            </a:pPr>
            <a:endParaRPr lang="en-US" sz="1400" dirty="0">
              <a:cs typeface="Arial"/>
            </a:endParaRPr>
          </a:p>
          <a:p>
            <a:pPr>
              <a:buNone/>
            </a:pPr>
            <a:endParaRPr lang="en-US" sz="1400" dirty="0">
              <a:ea typeface="ＭＳ Ｐゴシック"/>
              <a:cs typeface="+mn-lt"/>
            </a:endParaRPr>
          </a:p>
          <a:p>
            <a:pPr marL="0" indent="0">
              <a:buNone/>
            </a:pPr>
            <a:endParaRPr lang="en-US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180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3F50-D469-4D31-A3D3-2E1BCC62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References (3)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C7C7-8369-472B-B354-9B032A119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" sz="1400">
                <a:ea typeface="+mn-lt"/>
                <a:cs typeface="+mn-lt"/>
              </a:rPr>
              <a:t>J F Padgett &amp; P D McLean (2006) Organizational Invention and Elite Transformation: The Birth of Partnership Systems in Renaissance Florence. American Journal of. Sociology,  111(5)</a:t>
            </a:r>
            <a:endParaRPr lang="en-US" sz="1400">
              <a:ea typeface="+mn-lt"/>
              <a:cs typeface="+mn-lt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D. Vega and M. Magnani, “Foundations of Temporal Text Networks,” </a:t>
            </a:r>
            <a:r>
              <a:rPr lang="en-US" sz="1400" i="1">
                <a:ea typeface="+mn-lt"/>
                <a:cs typeface="+mn-lt"/>
              </a:rPr>
              <a:t>Applied Network Science</a:t>
            </a:r>
            <a:r>
              <a:rPr lang="en-US" sz="1400">
                <a:ea typeface="+mn-lt"/>
                <a:cs typeface="+mn-lt"/>
              </a:rPr>
              <a:t>, vol. 3, no. 1, p. 25, 2018, 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 </a:t>
            </a:r>
            <a:r>
              <a:rPr lang="en-US" sz="1400">
                <a:ea typeface="+mn-lt"/>
                <a:cs typeface="+mn-lt"/>
                <a:hlinkClick r:id="rId2"/>
              </a:rPr>
              <a:t>10.1007/s41109-018-0082-3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ea typeface="ＭＳ Ｐゴシック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" sz="1400">
              <a:ea typeface="ＭＳ Ｐゴシック"/>
              <a:cs typeface="+mn-lt"/>
            </a:endParaRPr>
          </a:p>
          <a:p>
            <a:pPr marL="0">
              <a:spcBef>
                <a:spcPts val="0"/>
              </a:spcBef>
              <a:spcAft>
                <a:spcPts val="400"/>
              </a:spcAft>
              <a:buNone/>
            </a:pPr>
            <a:endParaRPr lang="en-US" sz="1400">
              <a:cs typeface="Arial"/>
            </a:endParaRPr>
          </a:p>
          <a:p>
            <a:pPr>
              <a:buNone/>
            </a:pPr>
            <a:endParaRPr lang="en-US" sz="1400">
              <a:ea typeface="ＭＳ Ｐゴシック"/>
              <a:cs typeface="+mn-lt"/>
            </a:endParaRPr>
          </a:p>
          <a:p>
            <a:pPr marL="0" indent="0">
              <a:buNone/>
            </a:pP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404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0</a:t>
            </a:r>
          </a:p>
        </p:txBody>
      </p:sp>
    </p:spTree>
    <p:extLst>
      <p:ext uri="{BB962C8B-B14F-4D97-AF65-F5344CB8AC3E}">
        <p14:creationId xmlns:p14="http://schemas.microsoft.com/office/powerpoint/2010/main" val="1805107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107504" y="2207634"/>
            <a:ext cx="2592288" cy="35986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multilayer.it.uu.se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46987"/>
            <a:ext cx="2579696" cy="3889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9461" y="1923409"/>
            <a:ext cx="640871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Surveys on specific topics:</a:t>
            </a:r>
          </a:p>
          <a:p>
            <a:endParaRPr lang="en-US" sz="1400" b="1" dirty="0"/>
          </a:p>
          <a:p>
            <a:r>
              <a:rPr lang="en-US" sz="1400" b="1" dirty="0"/>
              <a:t>(on diffusion/propagation)</a:t>
            </a:r>
            <a:r>
              <a:rPr lang="en-US" sz="1400" dirty="0"/>
              <a:t> Mostafa Salehi, Rajesh Sharma, Moreno </a:t>
            </a:r>
            <a:r>
              <a:rPr lang="en-US" sz="1400" dirty="0" err="1"/>
              <a:t>Marzolla</a:t>
            </a:r>
            <a:r>
              <a:rPr lang="en-US" sz="1400" dirty="0"/>
              <a:t>, Matteo Magnani, Payam </a:t>
            </a:r>
            <a:r>
              <a:rPr lang="en-US" sz="1400" dirty="0" err="1"/>
              <a:t>Siyari</a:t>
            </a:r>
            <a:r>
              <a:rPr lang="en-US" sz="1400" dirty="0"/>
              <a:t>, and Danilo </a:t>
            </a:r>
            <a:r>
              <a:rPr lang="en-US" sz="1400" dirty="0" err="1"/>
              <a:t>Montesi</a:t>
            </a:r>
            <a:r>
              <a:rPr lang="en-US" sz="1400" dirty="0"/>
              <a:t>. 2015. “Spreading Processes in Multilayer Networks.” IEEE Transactions on Network Science and Engineering 2 (2): 65–83. </a:t>
            </a:r>
          </a:p>
          <a:p>
            <a:endParaRPr lang="en-US" sz="1400" dirty="0"/>
          </a:p>
          <a:p>
            <a:r>
              <a:rPr lang="en-US" sz="1400" b="1" dirty="0"/>
              <a:t>(on layer comparison)</a:t>
            </a:r>
            <a:r>
              <a:rPr lang="en-US" sz="1400" dirty="0"/>
              <a:t> </a:t>
            </a:r>
            <a:r>
              <a:rPr lang="en-US" sz="1400" dirty="0" err="1"/>
              <a:t>Brodka</a:t>
            </a:r>
            <a:r>
              <a:rPr lang="en-US" sz="1400" dirty="0"/>
              <a:t>, P., </a:t>
            </a:r>
            <a:r>
              <a:rPr lang="en-US" sz="1400" dirty="0" err="1"/>
              <a:t>Chmiel</a:t>
            </a:r>
            <a:r>
              <a:rPr lang="en-US" sz="1400" dirty="0"/>
              <a:t>, A., Magnani, M., and </a:t>
            </a:r>
            <a:r>
              <a:rPr lang="en-US" sz="1400" dirty="0" err="1"/>
              <a:t>Ragozini</a:t>
            </a:r>
            <a:r>
              <a:rPr lang="en-US" sz="1400" dirty="0"/>
              <a:t>, G. 2018. “Quantifying layer similarity in multiplex networks: a systematic study“. Royal Society Open Science, 5(8). </a:t>
            </a:r>
          </a:p>
          <a:p>
            <a:endParaRPr lang="en-US" sz="1400" dirty="0"/>
          </a:p>
          <a:p>
            <a:r>
              <a:rPr lang="en-US" sz="1400" b="1" dirty="0"/>
              <a:t>(on clustering)</a:t>
            </a:r>
            <a:r>
              <a:rPr lang="en-US" sz="1400" dirty="0"/>
              <a:t> </a:t>
            </a:r>
            <a:r>
              <a:rPr lang="en-US" sz="1400" dirty="0" err="1"/>
              <a:t>Obaida</a:t>
            </a:r>
            <a:r>
              <a:rPr lang="en-US" sz="1400" dirty="0"/>
              <a:t> </a:t>
            </a:r>
            <a:r>
              <a:rPr lang="en-US" sz="1400" dirty="0" err="1"/>
              <a:t>Hanteer</a:t>
            </a:r>
            <a:r>
              <a:rPr lang="en-US" sz="1400" dirty="0"/>
              <a:t>, Roberto </a:t>
            </a:r>
            <a:r>
              <a:rPr lang="en-US" sz="1400" dirty="0" err="1"/>
              <a:t>Interdonato</a:t>
            </a:r>
            <a:r>
              <a:rPr lang="en-US" sz="1400" dirty="0"/>
              <a:t>, Matteo Magnani, Luca Rossi and Andrea </a:t>
            </a:r>
            <a:r>
              <a:rPr lang="en-US" sz="1400" dirty="0" err="1"/>
              <a:t>Tagarelli</a:t>
            </a:r>
            <a:r>
              <a:rPr lang="en-US" sz="1400" dirty="0"/>
              <a:t>, 2021. “Community Detection in Multiplex Networks.” </a:t>
            </a:r>
            <a:r>
              <a:rPr lang="en-US" sz="1400" kern="0" dirty="0">
                <a:solidFill>
                  <a:srgbClr val="000000"/>
                </a:solidFill>
                <a:ea typeface="+mn-lt"/>
                <a:cs typeface="Arial"/>
              </a:rPr>
              <a:t>ACM Computing Surveys, 54(3).</a:t>
            </a:r>
          </a:p>
          <a:p>
            <a:endParaRPr lang="en-US" sz="1400" kern="0" dirty="0">
              <a:solidFill>
                <a:srgbClr val="000000"/>
              </a:solidFill>
              <a:ea typeface="+mn-lt"/>
              <a:cs typeface="Arial"/>
            </a:endParaRPr>
          </a:p>
          <a:p>
            <a:r>
              <a:rPr lang="en-GB" sz="1400" dirty="0" err="1"/>
              <a:t>Bothorel</a:t>
            </a:r>
            <a:r>
              <a:rPr lang="en-GB" sz="1400" dirty="0"/>
              <a:t>, C., Cruz, J., Magnani, M., &amp; </a:t>
            </a:r>
            <a:r>
              <a:rPr lang="en-GB" sz="1400" dirty="0" err="1"/>
              <a:t>Micenková</a:t>
            </a:r>
            <a:r>
              <a:rPr lang="en-GB" sz="1400" dirty="0"/>
              <a:t>, B., 2015. Clustering attributed graphs: models, measures and methods. </a:t>
            </a:r>
            <a:r>
              <a:rPr lang="en-GB" sz="1400" i="1" dirty="0"/>
              <a:t>Network Science,</a:t>
            </a:r>
            <a:r>
              <a:rPr lang="en-GB" sz="1400" dirty="0"/>
              <a:t> </a:t>
            </a:r>
            <a:r>
              <a:rPr lang="en-GB" sz="1400" i="1" dirty="0"/>
              <a:t>3</a:t>
            </a:r>
            <a:r>
              <a:rPr lang="en-GB" sz="1400" dirty="0"/>
              <a:t>(3), 408-444. doi:10.1017/nws.2015.9</a:t>
            </a:r>
            <a:endParaRPr lang="en-US" sz="1400" kern="0" dirty="0">
              <a:solidFill>
                <a:srgbClr val="000000"/>
              </a:solidFill>
              <a:ea typeface="+mn-lt"/>
              <a:cs typeface="Arial"/>
            </a:endParaRPr>
          </a:p>
          <a:p>
            <a:endParaRPr lang="en-US" sz="1400" dirty="0"/>
          </a:p>
          <a:p>
            <a:r>
              <a:rPr lang="en-US" sz="1400" b="1" dirty="0"/>
              <a:t>(on simplification)</a:t>
            </a:r>
            <a:r>
              <a:rPr lang="en-US" sz="1400" dirty="0"/>
              <a:t> Roberto </a:t>
            </a:r>
            <a:r>
              <a:rPr lang="en-US" sz="1400" dirty="0" err="1"/>
              <a:t>Interdonato</a:t>
            </a:r>
            <a:r>
              <a:rPr lang="en-US" sz="1400" dirty="0"/>
              <a:t>, Matteo Magnani, Diego </a:t>
            </a:r>
            <a:r>
              <a:rPr lang="en-US" sz="1400" dirty="0" err="1"/>
              <a:t>Perna</a:t>
            </a:r>
            <a:r>
              <a:rPr lang="en-US" sz="1400" dirty="0"/>
              <a:t>, Andrea </a:t>
            </a:r>
            <a:r>
              <a:rPr lang="en-US" sz="1400" dirty="0" err="1"/>
              <a:t>Tagarelli</a:t>
            </a:r>
            <a:r>
              <a:rPr lang="en-US" sz="1400" dirty="0"/>
              <a:t> and Davide Vega, 2020. </a:t>
            </a:r>
            <a:r>
              <a:rPr lang="en-US" sz="1400" dirty="0">
                <a:ea typeface="+mn-lt"/>
                <a:cs typeface="+mn-lt"/>
              </a:rPr>
              <a:t>Computer Science Review, vol. 36, p. 100246, </a:t>
            </a:r>
            <a:r>
              <a:rPr lang="en-US" sz="1400" dirty="0" err="1">
                <a:ea typeface="+mn-lt"/>
                <a:cs typeface="+mn-lt"/>
              </a:rPr>
              <a:t>doi</a:t>
            </a:r>
            <a:r>
              <a:rPr lang="en-US" sz="1400" dirty="0">
                <a:ea typeface="+mn-lt"/>
                <a:cs typeface="+mn-lt"/>
              </a:rPr>
              <a:t>: 10.1016/j.cosrev.2020.100246.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79512" y="44624"/>
            <a:ext cx="89644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Mikko</a:t>
            </a:r>
            <a:r>
              <a:rPr lang="en-US" sz="1400" dirty="0"/>
              <a:t> </a:t>
            </a:r>
            <a:r>
              <a:rPr lang="en-US" sz="1400" dirty="0" err="1"/>
              <a:t>Kivelä</a:t>
            </a:r>
            <a:r>
              <a:rPr lang="en-US" sz="1400" dirty="0"/>
              <a:t>, </a:t>
            </a:r>
            <a:r>
              <a:rPr lang="en-US" sz="1400" dirty="0" err="1"/>
              <a:t>Alexandre</a:t>
            </a:r>
            <a:r>
              <a:rPr lang="en-US" sz="1400" dirty="0"/>
              <a:t> Arenas, Marc </a:t>
            </a:r>
            <a:r>
              <a:rPr lang="en-US" sz="1400" dirty="0" err="1"/>
              <a:t>Barthelemy</a:t>
            </a:r>
            <a:r>
              <a:rPr lang="en-US" sz="1400" dirty="0"/>
              <a:t>, James P. Gleeson, </a:t>
            </a:r>
            <a:r>
              <a:rPr lang="en-US" sz="1400" dirty="0" err="1"/>
              <a:t>Yamir</a:t>
            </a:r>
            <a:r>
              <a:rPr lang="en-US" sz="1400" dirty="0"/>
              <a:t> Moreno, and Mason A. Porter. 2014. “Multilayer Networks.” Physics and Society. Journal of Complex Networks 2 (3). </a:t>
            </a:r>
          </a:p>
          <a:p>
            <a:endParaRPr lang="en-US" sz="1400" dirty="0"/>
          </a:p>
          <a:p>
            <a:r>
              <a:rPr lang="en-US" sz="1400" dirty="0"/>
              <a:t>Stefano </a:t>
            </a:r>
            <a:r>
              <a:rPr lang="en-US" sz="1400" dirty="0" err="1"/>
              <a:t>Boccaletti</a:t>
            </a:r>
            <a:r>
              <a:rPr lang="en-US" sz="1400" dirty="0"/>
              <a:t>, </a:t>
            </a:r>
            <a:r>
              <a:rPr lang="en-US" sz="1400" dirty="0" err="1"/>
              <a:t>Ginestra</a:t>
            </a:r>
            <a:r>
              <a:rPr lang="en-US" sz="1400" dirty="0"/>
              <a:t> </a:t>
            </a:r>
            <a:r>
              <a:rPr lang="en-US" sz="1400" dirty="0" err="1"/>
              <a:t>Bianconi</a:t>
            </a:r>
            <a:r>
              <a:rPr lang="en-US" sz="1400" dirty="0"/>
              <a:t>, </a:t>
            </a:r>
            <a:r>
              <a:rPr lang="en-US" sz="1400" dirty="0" err="1"/>
              <a:t>Regino</a:t>
            </a:r>
            <a:r>
              <a:rPr lang="en-US" sz="1400" dirty="0"/>
              <a:t> </a:t>
            </a:r>
            <a:r>
              <a:rPr lang="en-US" sz="1400" dirty="0" err="1"/>
              <a:t>Criado</a:t>
            </a:r>
            <a:r>
              <a:rPr lang="en-US" sz="1400" dirty="0"/>
              <a:t>, </a:t>
            </a:r>
            <a:r>
              <a:rPr lang="en-US" sz="1400" dirty="0" err="1"/>
              <a:t>Charo</a:t>
            </a:r>
            <a:r>
              <a:rPr lang="en-US" sz="1400" dirty="0"/>
              <a:t> I. Del </a:t>
            </a:r>
            <a:r>
              <a:rPr lang="en-US" sz="1400" dirty="0" err="1"/>
              <a:t>Genio</a:t>
            </a:r>
            <a:r>
              <a:rPr lang="en-US" sz="1400" dirty="0"/>
              <a:t>, </a:t>
            </a:r>
            <a:r>
              <a:rPr lang="en-US" sz="1400" dirty="0" err="1"/>
              <a:t>Jesús</a:t>
            </a:r>
            <a:r>
              <a:rPr lang="en-US" sz="1400" dirty="0"/>
              <a:t> Gómez-</a:t>
            </a:r>
            <a:r>
              <a:rPr lang="en-US" sz="1400" dirty="0" err="1"/>
              <a:t>Gardeñes</a:t>
            </a:r>
            <a:r>
              <a:rPr lang="en-US" sz="1400" dirty="0"/>
              <a:t>, Miguel Romance, Irene </a:t>
            </a:r>
            <a:r>
              <a:rPr lang="en-US" sz="1400" dirty="0" err="1"/>
              <a:t>Sendiña-Nadal</a:t>
            </a:r>
            <a:r>
              <a:rPr lang="en-US" sz="1400" dirty="0"/>
              <a:t>, Zhen Wang, and </a:t>
            </a:r>
            <a:r>
              <a:rPr lang="en-US" sz="1400" dirty="0" err="1"/>
              <a:t>Massimiliano</a:t>
            </a:r>
            <a:r>
              <a:rPr lang="en-US" sz="1400" dirty="0"/>
              <a:t> </a:t>
            </a:r>
            <a:r>
              <a:rPr lang="en-US" sz="1400" dirty="0" err="1"/>
              <a:t>Zanin</a:t>
            </a:r>
            <a:r>
              <a:rPr lang="en-US" sz="1400" dirty="0"/>
              <a:t>. 2014. “The Structure and Dynamics of Multilayer Networks.” Physics Reports 544 (1). </a:t>
            </a:r>
          </a:p>
          <a:p>
            <a:endParaRPr lang="en-US" sz="1400" dirty="0"/>
          </a:p>
          <a:p>
            <a:r>
              <a:rPr lang="en-US" sz="1400" dirty="0" err="1"/>
              <a:t>Ginestra</a:t>
            </a:r>
            <a:r>
              <a:rPr lang="en-US" sz="1400" dirty="0"/>
              <a:t> </a:t>
            </a:r>
            <a:r>
              <a:rPr lang="en-US" sz="1400" dirty="0" err="1"/>
              <a:t>Bianconi</a:t>
            </a:r>
            <a:r>
              <a:rPr lang="en-US" sz="1400" dirty="0"/>
              <a:t>. Multilayer Networks: Structure and Function. Oxford University Press. 2018.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9136" y="6644099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 R libraries: </a:t>
            </a:r>
            <a:r>
              <a:rPr lang="en-US" sz="1600" dirty="0" err="1"/>
              <a:t>RSiena</a:t>
            </a:r>
            <a:r>
              <a:rPr lang="en-US" sz="1600" dirty="0"/>
              <a:t>, multiplex</a:t>
            </a:r>
          </a:p>
        </p:txBody>
      </p:sp>
    </p:spTree>
    <p:extLst>
      <p:ext uri="{BB962C8B-B14F-4D97-AF65-F5344CB8AC3E}">
        <p14:creationId xmlns:p14="http://schemas.microsoft.com/office/powerpoint/2010/main" val="37062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network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Networks can be created in the following ways: 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From an empty network: 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ml_empty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()</a:t>
            </a:r>
          </a:p>
          <a:p>
            <a:pPr marL="857250" lvl="1" indent="-457200">
              <a:buFont typeface="Arial"/>
              <a:buChar char="–"/>
            </a:pPr>
            <a:r>
              <a:rPr lang="en-US" dirty="0">
                <a:ea typeface="+mn-lt"/>
                <a:cs typeface="+mn-lt"/>
              </a:rPr>
              <a:t>Manually adding layers, vertices, edges, attributes.</a:t>
            </a:r>
            <a:endParaRPr lang="en-US" dirty="0">
              <a:cs typeface="Arial"/>
            </a:endParaRPr>
          </a:p>
          <a:p>
            <a:pPr marL="857250" lvl="1" indent="-457200">
              <a:buFont typeface="Arial"/>
              <a:buChar char="–"/>
            </a:pPr>
            <a:r>
              <a:rPr lang="en-US" dirty="0">
                <a:cs typeface="Arial"/>
              </a:rPr>
              <a:t>Adding </a:t>
            </a:r>
            <a:r>
              <a:rPr lang="en-US" i="1" dirty="0" err="1">
                <a:cs typeface="Arial"/>
              </a:rPr>
              <a:t>igraph</a:t>
            </a:r>
            <a:r>
              <a:rPr lang="en-US" dirty="0">
                <a:cs typeface="Arial"/>
              </a:rPr>
              <a:t> graphs as layers.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Reading it from a file: 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read_ml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()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Growing a synthetic network: 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grow_ml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()</a:t>
            </a:r>
            <a:endParaRPr lang="en-US" dirty="0">
              <a:solidFill>
                <a:srgbClr val="0070C0"/>
              </a:solidFill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Loading a predefined network: 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ml_</a:t>
            </a:r>
            <a:r>
              <a:rPr lang="en-US" i="1" dirty="0" err="1">
                <a:solidFill>
                  <a:srgbClr val="0070C0"/>
                </a:solidFill>
                <a:ea typeface="+mn-lt"/>
                <a:cs typeface="+mn-lt"/>
              </a:rPr>
              <a:t>name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()</a:t>
            </a:r>
            <a:endParaRPr lang="en-US" dirty="0">
              <a:ea typeface="+mn-lt"/>
              <a:cs typeface="+mn-lt"/>
            </a:endParaRPr>
          </a:p>
          <a:p>
            <a:pPr marL="857250" lvl="1" indent="-457200">
              <a:buFont typeface="Arial,Sans-Serif"/>
              <a:buChar char="–"/>
            </a:pPr>
            <a:r>
              <a:rPr lang="en-US" dirty="0" err="1">
                <a:ea typeface="+mn-lt"/>
                <a:cs typeface="+mn-lt"/>
              </a:rPr>
              <a:t>aucs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florentine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sampson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bankwiring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tailorshop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>
              <a:ea typeface="ＭＳ Ｐゴシック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155495"/>
      </p:ext>
    </p:extLst>
  </p:cSld>
  <p:clrMapOvr>
    <a:masterClrMapping/>
  </p:clrMapOvr>
</p:sld>
</file>

<file path=ppt/theme/theme1.xml><?xml version="1.0" encoding="utf-8"?>
<a:theme xmlns:a="http://schemas.openxmlformats.org/drawingml/2006/main" name="uuinfolab">
  <a:themeElements>
    <a:clrScheme name="PresentationAW.pot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AW.potx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lnDef>
  </a:objectDefaults>
  <a:extraClrSchemeLst>
    <a:extraClrScheme>
      <a:clrScheme name="PresentationAW.pot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uuinfolab">
  <a:themeElements>
    <a:clrScheme name="PresentationAW.pot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AW.potx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lnDef>
  </a:objectDefaults>
  <a:extraClrSchemeLst>
    <a:extraClrScheme>
      <a:clrScheme name="PresentationAW.pot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uuinfolab.potx</Template>
  <TotalTime>23072</TotalTime>
  <Words>4222</Words>
  <Application>Microsoft Macintosh PowerPoint</Application>
  <PresentationFormat>On-screen Show (4:3)</PresentationFormat>
  <Paragraphs>710</Paragraphs>
  <Slides>80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ＭＳ ゴシック</vt:lpstr>
      <vt:lpstr>Arial</vt:lpstr>
      <vt:lpstr>Arial,Sans-Serif</vt:lpstr>
      <vt:lpstr>Berling</vt:lpstr>
      <vt:lpstr>Calibri</vt:lpstr>
      <vt:lpstr>Cascadia Code</vt:lpstr>
      <vt:lpstr>Consolas</vt:lpstr>
      <vt:lpstr>LMMono10</vt:lpstr>
      <vt:lpstr>LMMonoLt10</vt:lpstr>
      <vt:lpstr>Thonburi</vt:lpstr>
      <vt:lpstr>Times</vt:lpstr>
      <vt:lpstr>uuinfolab</vt:lpstr>
      <vt:lpstr>1_uuinfolab</vt:lpstr>
      <vt:lpstr>multiplex social network analysis with R</vt:lpstr>
      <vt:lpstr>PowerPoint Presentation</vt:lpstr>
      <vt:lpstr>Multiplex networks as multilayer networks</vt:lpstr>
      <vt:lpstr>Multiplex networks as multilayer networks</vt:lpstr>
      <vt:lpstr>Goals for today</vt:lpstr>
      <vt:lpstr>PowerPoint Presentation</vt:lpstr>
      <vt:lpstr>About the uunet.multinet library</vt:lpstr>
      <vt:lpstr>Getting started</vt:lpstr>
      <vt:lpstr>Getting network data</vt:lpstr>
      <vt:lpstr>Getting network data</vt:lpstr>
      <vt:lpstr>Input file format (basic)</vt:lpstr>
      <vt:lpstr>Input file format (full)</vt:lpstr>
      <vt:lpstr>Aligned multiplex networks</vt:lpstr>
      <vt:lpstr>Things to remember</vt:lpstr>
      <vt:lpstr>Getting an overview</vt:lpstr>
      <vt:lpstr>Our working example: AUCS</vt:lpstr>
      <vt:lpstr>Force-based layout</vt:lpstr>
      <vt:lpstr>Force-based layout</vt:lpstr>
      <vt:lpstr>A first visualization</vt:lpstr>
      <vt:lpstr>PowerPoint Presentation</vt:lpstr>
      <vt:lpstr>Tasks</vt:lpstr>
      <vt:lpstr>Plotting vertex attributes</vt:lpstr>
      <vt:lpstr>Plotting vertex attributes</vt:lpstr>
      <vt:lpstr>Plotting vertex attributes</vt:lpstr>
      <vt:lpstr>Plotting vertex attributes</vt:lpstr>
      <vt:lpstr>Roles</vt:lpstr>
      <vt:lpstr>Research groups</vt:lpstr>
      <vt:lpstr>Some final considerations</vt:lpstr>
      <vt:lpstr>LAYER COMPARISON</vt:lpstr>
      <vt:lpstr>Summary statistics</vt:lpstr>
      <vt:lpstr>Summary statistics</vt:lpstr>
      <vt:lpstr>PowerPoint Presentation</vt:lpstr>
      <vt:lpstr>Layer measures</vt:lpstr>
      <vt:lpstr>Task: layer comparison</vt:lpstr>
      <vt:lpstr>Task: layer comparison</vt:lpstr>
      <vt:lpstr>Pearson degree</vt:lpstr>
      <vt:lpstr>Coverage edges</vt:lpstr>
      <vt:lpstr>Actor analysis</vt:lpstr>
      <vt:lpstr>Degree</vt:lpstr>
      <vt:lpstr>Degree and neighborhood</vt:lpstr>
      <vt:lpstr>Task: find the “important” actors.</vt:lpstr>
      <vt:lpstr>Layer relevance</vt:lpstr>
      <vt:lpstr>Exclusive neighbors</vt:lpstr>
      <vt:lpstr>Exclusive layer relevance</vt:lpstr>
      <vt:lpstr>Task: find and characterize the “important” actors.</vt:lpstr>
      <vt:lpstr>Task: find and characterize the “important” actors.</vt:lpstr>
      <vt:lpstr>Task: find and characterize the “important” actors.</vt:lpstr>
      <vt:lpstr>communities</vt:lpstr>
      <vt:lpstr>Agenda</vt:lpstr>
      <vt:lpstr>A simple example (1)</vt:lpstr>
      <vt:lpstr>A simple execution</vt:lpstr>
      <vt:lpstr>Available algorithms</vt:lpstr>
      <vt:lpstr>PowerPoint Presentation</vt:lpstr>
      <vt:lpstr>Available algorithms:</vt:lpstr>
      <vt:lpstr>A comparison: statistics</vt:lpstr>
      <vt:lpstr>A comparison: omega index</vt:lpstr>
      <vt:lpstr>Back to generalized Louvain</vt:lpstr>
      <vt:lpstr>Multiplex modularity</vt:lpstr>
      <vt:lpstr>A comparison: modularity</vt:lpstr>
      <vt:lpstr>PowerPoint Presentation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Multiplex clique percolation method</vt:lpstr>
      <vt:lpstr>Network growing</vt:lpstr>
      <vt:lpstr>Why network generation?</vt:lpstr>
      <vt:lpstr>Some empirical evidence</vt:lpstr>
      <vt:lpstr>The model in a nutshell</vt:lpstr>
      <vt:lpstr>Network growing with multinet</vt:lpstr>
      <vt:lpstr>Network growing with multinet</vt:lpstr>
      <vt:lpstr>Result</vt:lpstr>
      <vt:lpstr>Some take-home messages</vt:lpstr>
      <vt:lpstr>References (1)</vt:lpstr>
      <vt:lpstr>References (2)</vt:lpstr>
      <vt:lpstr>References (3)</vt:lpstr>
      <vt:lpstr>PowerPoint Presentation</vt:lpstr>
    </vt:vector>
  </TitlesOfParts>
  <Company>Engelska parken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Josefin Svensson</dc:creator>
  <cp:lastModifiedBy>Matteo Magnani</cp:lastModifiedBy>
  <cp:revision>125</cp:revision>
  <dcterms:created xsi:type="dcterms:W3CDTF">2013-08-22T08:31:25Z</dcterms:created>
  <dcterms:modified xsi:type="dcterms:W3CDTF">2021-09-12T16:38:42Z</dcterms:modified>
</cp:coreProperties>
</file>